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8" r:id="rId3"/>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308" autoAdjust="0"/>
    <p:restoredTop sz="95934"/>
  </p:normalViewPr>
  <p:slideViewPr>
    <p:cSldViewPr snapToGrid="0" snapToObjects="1">
      <p:cViewPr varScale="1">
        <p:scale>
          <a:sx n="13" d="100"/>
          <a:sy n="13" d="100"/>
        </p:scale>
        <p:origin x="1626" y="90"/>
      </p:cViewPr>
      <p:guideLst>
        <p:guide orient="horz" pos="12472"/>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t>5/25/2026</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015663"/>
          </a:xfrm>
          <a:prstGeom prst="rect">
            <a:avLst/>
          </a:prstGeom>
          <a:noFill/>
        </p:spPr>
        <p:txBody>
          <a:bodyPr wrap="square" rtlCol="0">
            <a:spAutoFit/>
          </a:bodyPr>
          <a:lstStyle/>
          <a:p>
            <a:pPr algn="ctr"/>
            <a:r>
              <a:rPr lang="en-US" sz="6000" b="1" dirty="0" err="1">
                <a:latin typeface="Arial" charset="0"/>
                <a:ea typeface="Arial" charset="0"/>
                <a:cs typeface="Arial" charset="0"/>
              </a:rPr>
              <a:t>Dinamica</a:t>
            </a:r>
            <a:r>
              <a:rPr lang="en-US" sz="6000" b="1" dirty="0">
                <a:latin typeface="Arial" charset="0"/>
                <a:ea typeface="Arial" charset="0"/>
                <a:cs typeface="Arial" charset="0"/>
              </a:rPr>
              <a:t> </a:t>
            </a:r>
            <a:r>
              <a:rPr lang="en-US" sz="6000" b="1" dirty="0" err="1">
                <a:latin typeface="Arial" charset="0"/>
                <a:ea typeface="Arial" charset="0"/>
                <a:cs typeface="Arial" charset="0"/>
              </a:rPr>
              <a:t>stării</a:t>
            </a:r>
            <a:r>
              <a:rPr lang="en-US" sz="6000" b="1" dirty="0">
                <a:latin typeface="Arial" charset="0"/>
                <a:ea typeface="Arial" charset="0"/>
                <a:cs typeface="Arial" charset="0"/>
              </a:rPr>
              <a:t> </a:t>
            </a:r>
            <a:r>
              <a:rPr lang="en-US" sz="6000" b="1" dirty="0" err="1">
                <a:latin typeface="Arial" charset="0"/>
                <a:ea typeface="Arial" charset="0"/>
                <a:cs typeface="Arial" charset="0"/>
              </a:rPr>
              <a:t>arboretelor</a:t>
            </a:r>
            <a:r>
              <a:rPr lang="en-US" sz="6000" b="1" dirty="0">
                <a:latin typeface="Arial" charset="0"/>
                <a:ea typeface="Arial" charset="0"/>
                <a:cs typeface="Arial" charset="0"/>
              </a:rPr>
              <a:t> de </a:t>
            </a:r>
            <a:r>
              <a:rPr lang="en-US" sz="6000" b="1" dirty="0" err="1">
                <a:latin typeface="Arial" charset="0"/>
                <a:ea typeface="Arial" charset="0"/>
                <a:cs typeface="Arial" charset="0"/>
              </a:rPr>
              <a:t>cvercinee</a:t>
            </a:r>
            <a:r>
              <a:rPr lang="en-US" sz="6000" b="1" dirty="0">
                <a:latin typeface="Arial" charset="0"/>
                <a:ea typeface="Arial" charset="0"/>
                <a:cs typeface="Arial" charset="0"/>
              </a:rPr>
              <a:t> din </a:t>
            </a:r>
            <a:r>
              <a:rPr lang="en-US" sz="6000" b="1" dirty="0" err="1">
                <a:latin typeface="Arial" charset="0"/>
                <a:ea typeface="Arial" charset="0"/>
                <a:cs typeface="Arial" charset="0"/>
              </a:rPr>
              <a:t>silvostepa</a:t>
            </a:r>
            <a:r>
              <a:rPr lang="en-US" sz="6000" b="1" dirty="0">
                <a:latin typeface="Arial" charset="0"/>
                <a:ea typeface="Arial" charset="0"/>
                <a:cs typeface="Arial" charset="0"/>
              </a:rPr>
              <a:t> </a:t>
            </a:r>
            <a:r>
              <a:rPr lang="en-US" sz="6000" b="1" dirty="0" err="1">
                <a:latin typeface="Arial" charset="0"/>
                <a:ea typeface="Arial" charset="0"/>
                <a:cs typeface="Arial" charset="0"/>
              </a:rPr>
              <a:t>României</a:t>
            </a:r>
            <a:endParaRPr lang="en-US" sz="6000" b="1" dirty="0">
              <a:latin typeface="Arial" charset="0"/>
              <a:ea typeface="Arial" charset="0"/>
              <a:cs typeface="Arial" charset="0"/>
            </a:endParaRPr>
          </a:p>
        </p:txBody>
      </p:sp>
      <p:sp>
        <p:nvSpPr>
          <p:cNvPr id="19" name="TextBox 18"/>
          <p:cNvSpPr txBox="1"/>
          <p:nvPr/>
        </p:nvSpPr>
        <p:spPr>
          <a:xfrm>
            <a:off x="2309541" y="8634701"/>
            <a:ext cx="28359197" cy="646331"/>
          </a:xfrm>
          <a:prstGeom prst="rect">
            <a:avLst/>
          </a:prstGeom>
          <a:noFill/>
        </p:spPr>
        <p:txBody>
          <a:bodyPr wrap="square" rtlCol="0">
            <a:spAutoFit/>
          </a:bodyPr>
          <a:lstStyle/>
          <a:p>
            <a:pPr algn="r"/>
            <a:r>
              <a:rPr lang="en-US" sz="3600" b="1" dirty="0">
                <a:latin typeface="Arial" charset="0"/>
                <a:ea typeface="Arial" charset="0"/>
                <a:cs typeface="Arial" charset="0"/>
              </a:rPr>
              <a:t>PLEȘCA Bogdan-Ionuț</a:t>
            </a:r>
            <a:r>
              <a:rPr lang="en-US" sz="3600" b="1" baseline="30000" dirty="0">
                <a:latin typeface="Arial" charset="0"/>
                <a:ea typeface="Arial" charset="0"/>
                <a:cs typeface="Arial" charset="0"/>
              </a:rPr>
              <a:t>1,2</a:t>
            </a:r>
            <a:r>
              <a:rPr lang="en-US" sz="3600" b="1" dirty="0">
                <a:latin typeface="Arial" charset="0"/>
                <a:ea typeface="Arial" charset="0"/>
                <a:cs typeface="Arial" charset="0"/>
              </a:rPr>
              <a:t>*, LOGHIN Constantin Cosmin</a:t>
            </a:r>
            <a:r>
              <a:rPr lang="en-US" sz="3600" b="1" baseline="30000" dirty="0">
                <a:latin typeface="Arial" charset="0"/>
                <a:ea typeface="Arial" charset="0"/>
                <a:cs typeface="Arial" charset="0"/>
              </a:rPr>
              <a:t>1,2</a:t>
            </a:r>
            <a:r>
              <a:rPr lang="en-US" sz="3600" b="1" dirty="0">
                <a:latin typeface="Arial" charset="0"/>
                <a:ea typeface="Arial" charset="0"/>
                <a:cs typeface="Arial" charset="0"/>
              </a:rPr>
              <a:t>, BADEA Nicolae Ovidiu</a:t>
            </a:r>
            <a:r>
              <a:rPr lang="en-US" sz="3600" b="1" baseline="30000" dirty="0">
                <a:latin typeface="Arial" charset="0"/>
                <a:ea typeface="Arial" charset="0"/>
                <a:cs typeface="Arial" charset="0"/>
              </a:rPr>
              <a:t>1,2</a:t>
            </a:r>
            <a:endParaRPr lang="ro-RO" sz="3600" b="1" i="1" dirty="0">
              <a:latin typeface="Arial" charset="0"/>
              <a:ea typeface="Arial" charset="0"/>
              <a:cs typeface="Arial" charset="0"/>
            </a:endParaRPr>
          </a:p>
        </p:txBody>
      </p:sp>
      <p:sp>
        <p:nvSpPr>
          <p:cNvPr id="20" name="TextBox 19"/>
          <p:cNvSpPr txBox="1"/>
          <p:nvPr/>
        </p:nvSpPr>
        <p:spPr>
          <a:xfrm>
            <a:off x="1891896" y="11131520"/>
            <a:ext cx="28776842" cy="2677656"/>
          </a:xfrm>
          <a:prstGeom prst="rect">
            <a:avLst/>
          </a:prstGeom>
          <a:noFill/>
        </p:spPr>
        <p:txBody>
          <a:bodyPr wrap="square" rtlCol="0">
            <a:spAutoFit/>
          </a:bodyPr>
          <a:lstStyle/>
          <a:p>
            <a:r>
              <a:rPr lang="ro-RO" sz="4000" b="1" dirty="0">
                <a:latin typeface="Arial" charset="0"/>
                <a:ea typeface="Arial" charset="0"/>
                <a:cs typeface="Arial" charset="0"/>
              </a:rPr>
              <a:t>INTRODUCERE </a:t>
            </a:r>
          </a:p>
          <a:p>
            <a:r>
              <a:rPr lang="en-US" sz="3200" b="1" dirty="0" err="1">
                <a:latin typeface="Arial" charset="0"/>
                <a:ea typeface="Arial" charset="0"/>
                <a:cs typeface="Arial" charset="0"/>
              </a:rPr>
              <a:t>Silvostepa</a:t>
            </a:r>
            <a:r>
              <a:rPr lang="en-US" sz="3200" b="1" dirty="0">
                <a:latin typeface="Arial" charset="0"/>
                <a:ea typeface="Arial" charset="0"/>
                <a:cs typeface="Arial" charset="0"/>
              </a:rPr>
              <a:t>, </a:t>
            </a:r>
            <a:r>
              <a:rPr lang="en-US" sz="3200" b="1" dirty="0" err="1">
                <a:latin typeface="Arial" charset="0"/>
                <a:ea typeface="Arial" charset="0"/>
                <a:cs typeface="Arial" charset="0"/>
              </a:rPr>
              <a:t>cunoscută</a:t>
            </a:r>
            <a:r>
              <a:rPr lang="en-US" sz="3200" b="1" dirty="0">
                <a:latin typeface="Arial" charset="0"/>
                <a:ea typeface="Arial" charset="0"/>
                <a:cs typeface="Arial" charset="0"/>
              </a:rPr>
              <a:t> </a:t>
            </a:r>
            <a:r>
              <a:rPr lang="en-US" sz="3200" b="1" dirty="0" err="1">
                <a:latin typeface="Arial" charset="0"/>
                <a:ea typeface="Arial" charset="0"/>
                <a:cs typeface="Arial" charset="0"/>
              </a:rPr>
              <a:t>în</a:t>
            </a:r>
            <a:r>
              <a:rPr lang="en-US" sz="3200" b="1" dirty="0">
                <a:latin typeface="Arial" charset="0"/>
                <a:ea typeface="Arial" charset="0"/>
                <a:cs typeface="Arial" charset="0"/>
              </a:rPr>
              <a:t> </a:t>
            </a:r>
            <a:r>
              <a:rPr lang="en-US" sz="3200" b="1" dirty="0" err="1">
                <a:latin typeface="Arial" charset="0"/>
                <a:ea typeface="Arial" charset="0"/>
                <a:cs typeface="Arial" charset="0"/>
              </a:rPr>
              <a:t>trecut</a:t>
            </a:r>
            <a:r>
              <a:rPr lang="en-US" sz="3200" b="1" dirty="0">
                <a:latin typeface="Arial" charset="0"/>
                <a:ea typeface="Arial" charset="0"/>
                <a:cs typeface="Arial" charset="0"/>
              </a:rPr>
              <a:t> </a:t>
            </a:r>
            <a:r>
              <a:rPr lang="en-US" sz="3200" b="1" dirty="0" err="1">
                <a:latin typeface="Arial" charset="0"/>
                <a:ea typeface="Arial" charset="0"/>
                <a:cs typeface="Arial" charset="0"/>
              </a:rPr>
              <a:t>și</a:t>
            </a:r>
            <a:r>
              <a:rPr lang="en-US" sz="3200" b="1" dirty="0">
                <a:latin typeface="Arial" charset="0"/>
                <a:ea typeface="Arial" charset="0"/>
                <a:cs typeface="Arial" charset="0"/>
              </a:rPr>
              <a:t> sub </a:t>
            </a:r>
            <a:r>
              <a:rPr lang="en-US" sz="3200" b="1" dirty="0" err="1">
                <a:latin typeface="Arial" charset="0"/>
                <a:ea typeface="Arial" charset="0"/>
                <a:cs typeface="Arial" charset="0"/>
              </a:rPr>
              <a:t>denumirile</a:t>
            </a:r>
            <a:r>
              <a:rPr lang="en-US" sz="3200" b="1" dirty="0">
                <a:latin typeface="Arial" charset="0"/>
                <a:ea typeface="Arial" charset="0"/>
                <a:cs typeface="Arial" charset="0"/>
              </a:rPr>
              <a:t> de „</a:t>
            </a:r>
            <a:r>
              <a:rPr lang="en-US" sz="3200" b="1" dirty="0" err="1">
                <a:latin typeface="Arial" charset="0"/>
                <a:ea typeface="Arial" charset="0"/>
                <a:cs typeface="Arial" charset="0"/>
              </a:rPr>
              <a:t>antestepă</a:t>
            </a:r>
            <a:r>
              <a:rPr lang="en-US" sz="3200" b="1" dirty="0">
                <a:latin typeface="Arial" charset="0"/>
                <a:ea typeface="Arial" charset="0"/>
                <a:cs typeface="Arial" charset="0"/>
              </a:rPr>
              <a:t>” </a:t>
            </a:r>
            <a:r>
              <a:rPr lang="en-US" sz="3200" b="1" dirty="0" err="1">
                <a:latin typeface="Arial" charset="0"/>
                <a:ea typeface="Arial" charset="0"/>
                <a:cs typeface="Arial" charset="0"/>
              </a:rPr>
              <a:t>sau</a:t>
            </a:r>
            <a:r>
              <a:rPr lang="en-US" sz="3200" b="1" dirty="0">
                <a:latin typeface="Arial" charset="0"/>
                <a:ea typeface="Arial" charset="0"/>
                <a:cs typeface="Arial" charset="0"/>
              </a:rPr>
              <a:t> „</a:t>
            </a:r>
            <a:r>
              <a:rPr lang="en-US" sz="3200" b="1" dirty="0" err="1">
                <a:latin typeface="Arial" charset="0"/>
                <a:ea typeface="Arial" charset="0"/>
                <a:cs typeface="Arial" charset="0"/>
              </a:rPr>
              <a:t>stepa</a:t>
            </a:r>
            <a:r>
              <a:rPr lang="en-US" sz="3200" b="1" dirty="0">
                <a:latin typeface="Arial" charset="0"/>
                <a:ea typeface="Arial" charset="0"/>
                <a:cs typeface="Arial" charset="0"/>
              </a:rPr>
              <a:t> cu </a:t>
            </a:r>
            <a:r>
              <a:rPr lang="en-US" sz="3200" b="1" dirty="0" err="1">
                <a:latin typeface="Arial" charset="0"/>
                <a:ea typeface="Arial" charset="0"/>
                <a:cs typeface="Arial" charset="0"/>
              </a:rPr>
              <a:t>păduri</a:t>
            </a:r>
            <a:r>
              <a:rPr lang="en-US" sz="3200" b="1" dirty="0">
                <a:latin typeface="Arial" charset="0"/>
                <a:ea typeface="Arial" charset="0"/>
                <a:cs typeface="Arial" charset="0"/>
              </a:rPr>
              <a:t>”, </a:t>
            </a:r>
            <a:r>
              <a:rPr lang="en-US" sz="3200" b="1" dirty="0" err="1">
                <a:latin typeface="Arial" charset="0"/>
                <a:ea typeface="Arial" charset="0"/>
                <a:cs typeface="Arial" charset="0"/>
              </a:rPr>
              <a:t>reprezintă</a:t>
            </a:r>
            <a:r>
              <a:rPr lang="en-US" sz="3200" b="1" dirty="0">
                <a:latin typeface="Arial" charset="0"/>
                <a:ea typeface="Arial" charset="0"/>
                <a:cs typeface="Arial" charset="0"/>
              </a:rPr>
              <a:t> o </a:t>
            </a:r>
            <a:r>
              <a:rPr lang="en-US" sz="3200" b="1" dirty="0" err="1">
                <a:latin typeface="Arial" charset="0"/>
                <a:ea typeface="Arial" charset="0"/>
                <a:cs typeface="Arial" charset="0"/>
              </a:rPr>
              <a:t>zonă</a:t>
            </a:r>
            <a:r>
              <a:rPr lang="en-US" sz="3200" b="1" dirty="0">
                <a:latin typeface="Arial" charset="0"/>
                <a:ea typeface="Arial" charset="0"/>
                <a:cs typeface="Arial" charset="0"/>
              </a:rPr>
              <a:t> de </a:t>
            </a:r>
            <a:r>
              <a:rPr lang="en-US" sz="3200" b="1" dirty="0" err="1">
                <a:latin typeface="Arial" charset="0"/>
                <a:ea typeface="Arial" charset="0"/>
                <a:cs typeface="Arial" charset="0"/>
              </a:rPr>
              <a:t>interes</a:t>
            </a:r>
            <a:r>
              <a:rPr lang="en-US" sz="3200" b="1" dirty="0">
                <a:latin typeface="Arial" charset="0"/>
                <a:ea typeface="Arial" charset="0"/>
                <a:cs typeface="Arial" charset="0"/>
              </a:rPr>
              <a:t> major </a:t>
            </a:r>
            <a:r>
              <a:rPr lang="en-US" sz="3200" b="1" dirty="0" err="1">
                <a:latin typeface="Arial" charset="0"/>
                <a:ea typeface="Arial" charset="0"/>
                <a:cs typeface="Arial" charset="0"/>
              </a:rPr>
              <a:t>în</a:t>
            </a:r>
            <a:r>
              <a:rPr lang="en-US" sz="3200" b="1" dirty="0">
                <a:latin typeface="Arial" charset="0"/>
                <a:ea typeface="Arial" charset="0"/>
                <a:cs typeface="Arial" charset="0"/>
              </a:rPr>
              <a:t> </a:t>
            </a:r>
            <a:r>
              <a:rPr lang="en-US" sz="3200" b="1" dirty="0" err="1">
                <a:latin typeface="Arial" charset="0"/>
                <a:ea typeface="Arial" charset="0"/>
                <a:cs typeface="Arial" charset="0"/>
              </a:rPr>
              <a:t>contextul</a:t>
            </a:r>
            <a:r>
              <a:rPr lang="en-US" sz="3200" b="1" dirty="0">
                <a:latin typeface="Arial" charset="0"/>
                <a:ea typeface="Arial" charset="0"/>
                <a:cs typeface="Arial" charset="0"/>
              </a:rPr>
              <a:t> </a:t>
            </a:r>
            <a:r>
              <a:rPr lang="en-US" sz="3200" b="1" dirty="0" err="1">
                <a:latin typeface="Arial" charset="0"/>
                <a:ea typeface="Arial" charset="0"/>
                <a:cs typeface="Arial" charset="0"/>
              </a:rPr>
              <a:t>schimbărilor</a:t>
            </a:r>
            <a:r>
              <a:rPr lang="en-US" sz="3200" b="1" dirty="0">
                <a:latin typeface="Arial" charset="0"/>
                <a:ea typeface="Arial" charset="0"/>
                <a:cs typeface="Arial" charset="0"/>
              </a:rPr>
              <a:t> </a:t>
            </a:r>
            <a:r>
              <a:rPr lang="en-US" sz="3200" b="1" dirty="0" err="1">
                <a:latin typeface="Arial" charset="0"/>
                <a:ea typeface="Arial" charset="0"/>
                <a:cs typeface="Arial" charset="0"/>
              </a:rPr>
              <a:t>climatice</a:t>
            </a:r>
            <a:r>
              <a:rPr lang="en-US" sz="3200" b="1" dirty="0">
                <a:latin typeface="Arial" charset="0"/>
                <a:ea typeface="Arial" charset="0"/>
                <a:cs typeface="Arial" charset="0"/>
              </a:rPr>
              <a:t> </a:t>
            </a:r>
            <a:r>
              <a:rPr lang="en-US" sz="3200" b="1" dirty="0" err="1">
                <a:latin typeface="Arial" charset="0"/>
                <a:ea typeface="Arial" charset="0"/>
                <a:cs typeface="Arial" charset="0"/>
              </a:rPr>
              <a:t>actuale</a:t>
            </a:r>
            <a:r>
              <a:rPr lang="en-US" sz="3200" b="1" dirty="0">
                <a:latin typeface="Arial" charset="0"/>
                <a:ea typeface="Arial" charset="0"/>
                <a:cs typeface="Arial" charset="0"/>
              </a:rPr>
              <a:t>. </a:t>
            </a:r>
            <a:r>
              <a:rPr lang="en-US" sz="3200" b="1" dirty="0" err="1">
                <a:latin typeface="Arial" charset="0"/>
                <a:ea typeface="Arial" charset="0"/>
                <a:cs typeface="Arial" charset="0"/>
              </a:rPr>
              <a:t>Aceasta</a:t>
            </a:r>
            <a:r>
              <a:rPr lang="en-US" sz="3200" b="1" dirty="0">
                <a:latin typeface="Arial" charset="0"/>
                <a:ea typeface="Arial" charset="0"/>
                <a:cs typeface="Arial" charset="0"/>
              </a:rPr>
              <a:t> </a:t>
            </a:r>
            <a:r>
              <a:rPr lang="en-US" sz="3200" b="1" dirty="0" err="1">
                <a:latin typeface="Arial" charset="0"/>
                <a:ea typeface="Arial" charset="0"/>
                <a:cs typeface="Arial" charset="0"/>
              </a:rPr>
              <a:t>este</a:t>
            </a:r>
            <a:r>
              <a:rPr lang="en-US" sz="3200" b="1" dirty="0">
                <a:latin typeface="Arial" charset="0"/>
                <a:ea typeface="Arial" charset="0"/>
                <a:cs typeface="Arial" charset="0"/>
              </a:rPr>
              <a:t> </a:t>
            </a:r>
            <a:r>
              <a:rPr lang="en-US" sz="3200" b="1" dirty="0" err="1">
                <a:latin typeface="Arial" charset="0"/>
                <a:ea typeface="Arial" charset="0"/>
                <a:cs typeface="Arial" charset="0"/>
              </a:rPr>
              <a:t>caracterizată</a:t>
            </a:r>
            <a:r>
              <a:rPr lang="en-US" sz="3200" b="1" dirty="0">
                <a:latin typeface="Arial" charset="0"/>
                <a:ea typeface="Arial" charset="0"/>
                <a:cs typeface="Arial" charset="0"/>
              </a:rPr>
              <a:t> </a:t>
            </a:r>
            <a:r>
              <a:rPr lang="en-US" sz="3200" b="1" dirty="0" err="1">
                <a:latin typeface="Arial" charset="0"/>
                <a:ea typeface="Arial" charset="0"/>
                <a:cs typeface="Arial" charset="0"/>
              </a:rPr>
              <a:t>prin</a:t>
            </a:r>
            <a:r>
              <a:rPr lang="en-US" sz="3200" b="1" dirty="0">
                <a:latin typeface="Arial" charset="0"/>
                <a:ea typeface="Arial" charset="0"/>
                <a:cs typeface="Arial" charset="0"/>
              </a:rPr>
              <a:t> </a:t>
            </a:r>
            <a:r>
              <a:rPr lang="en-US" sz="3200" b="1" dirty="0" err="1">
                <a:latin typeface="Arial" charset="0"/>
                <a:ea typeface="Arial" charset="0"/>
                <a:cs typeface="Arial" charset="0"/>
              </a:rPr>
              <a:t>suprafețe</a:t>
            </a:r>
            <a:r>
              <a:rPr lang="en-US" sz="3200" b="1" dirty="0">
                <a:latin typeface="Arial" charset="0"/>
                <a:ea typeface="Arial" charset="0"/>
                <a:cs typeface="Arial" charset="0"/>
              </a:rPr>
              <a:t> fragmentate de </a:t>
            </a:r>
            <a:r>
              <a:rPr lang="en-US" sz="3200" b="1" dirty="0" err="1">
                <a:latin typeface="Arial" charset="0"/>
                <a:ea typeface="Arial" charset="0"/>
                <a:cs typeface="Arial" charset="0"/>
              </a:rPr>
              <a:t>pădure</a:t>
            </a:r>
            <a:r>
              <a:rPr lang="en-US" sz="3200" b="1" dirty="0">
                <a:latin typeface="Arial" charset="0"/>
                <a:ea typeface="Arial" charset="0"/>
                <a:cs typeface="Arial" charset="0"/>
              </a:rPr>
              <a:t>, care </a:t>
            </a:r>
            <a:r>
              <a:rPr lang="en-US" sz="3200" b="1" dirty="0" err="1">
                <a:latin typeface="Arial" charset="0"/>
                <a:ea typeface="Arial" charset="0"/>
                <a:cs typeface="Arial" charset="0"/>
              </a:rPr>
              <a:t>rar</a:t>
            </a:r>
            <a:r>
              <a:rPr lang="en-US" sz="3200" b="1" dirty="0">
                <a:latin typeface="Arial" charset="0"/>
                <a:ea typeface="Arial" charset="0"/>
                <a:cs typeface="Arial" charset="0"/>
              </a:rPr>
              <a:t> </a:t>
            </a:r>
            <a:r>
              <a:rPr lang="en-US" sz="3200" b="1" dirty="0" err="1">
                <a:latin typeface="Arial" charset="0"/>
                <a:ea typeface="Arial" charset="0"/>
                <a:cs typeface="Arial" charset="0"/>
              </a:rPr>
              <a:t>depășesc</a:t>
            </a:r>
            <a:r>
              <a:rPr lang="en-US" sz="3200" b="1" dirty="0">
                <a:latin typeface="Arial" charset="0"/>
                <a:ea typeface="Arial" charset="0"/>
                <a:cs typeface="Arial" charset="0"/>
              </a:rPr>
              <a:t> 1000 ha, </a:t>
            </a:r>
            <a:r>
              <a:rPr lang="en-US" sz="3200" b="1" dirty="0" err="1">
                <a:latin typeface="Arial" charset="0"/>
                <a:ea typeface="Arial" charset="0"/>
                <a:cs typeface="Arial" charset="0"/>
              </a:rPr>
              <a:t>constituite</a:t>
            </a:r>
            <a:r>
              <a:rPr lang="en-US" sz="3200" b="1" dirty="0">
                <a:latin typeface="Arial" charset="0"/>
                <a:ea typeface="Arial" charset="0"/>
                <a:cs typeface="Arial" charset="0"/>
              </a:rPr>
              <a:t> predominant din </a:t>
            </a:r>
            <a:r>
              <a:rPr lang="en-US" sz="3200" b="1" dirty="0" err="1">
                <a:latin typeface="Arial" charset="0"/>
                <a:ea typeface="Arial" charset="0"/>
                <a:cs typeface="Arial" charset="0"/>
              </a:rPr>
              <a:t>specii</a:t>
            </a:r>
            <a:r>
              <a:rPr lang="en-US" sz="3200" b="1" dirty="0">
                <a:latin typeface="Arial" charset="0"/>
                <a:ea typeface="Arial" charset="0"/>
                <a:cs typeface="Arial" charset="0"/>
              </a:rPr>
              <a:t> cu </a:t>
            </a:r>
            <a:r>
              <a:rPr lang="en-US" sz="3200" b="1" dirty="0" err="1">
                <a:latin typeface="Arial" charset="0"/>
                <a:ea typeface="Arial" charset="0"/>
                <a:cs typeface="Arial" charset="0"/>
              </a:rPr>
              <a:t>caracter</a:t>
            </a:r>
            <a:r>
              <a:rPr lang="en-US" sz="3200" b="1" dirty="0">
                <a:latin typeface="Arial" charset="0"/>
                <a:ea typeface="Arial" charset="0"/>
                <a:cs typeface="Arial" charset="0"/>
              </a:rPr>
              <a:t> </a:t>
            </a:r>
            <a:r>
              <a:rPr lang="en-US" sz="3200" b="1" dirty="0" err="1">
                <a:latin typeface="Arial" charset="0"/>
                <a:ea typeface="Arial" charset="0"/>
                <a:cs typeface="Arial" charset="0"/>
              </a:rPr>
              <a:t>termofil</a:t>
            </a:r>
            <a:r>
              <a:rPr lang="en-US" sz="3200" b="1" dirty="0">
                <a:latin typeface="Arial" charset="0"/>
                <a:ea typeface="Arial" charset="0"/>
                <a:cs typeface="Arial" charset="0"/>
              </a:rPr>
              <a:t>. </a:t>
            </a:r>
            <a:r>
              <a:rPr lang="en-US" sz="3200" b="1" dirty="0" err="1">
                <a:latin typeface="Arial" charset="0"/>
                <a:ea typeface="Arial" charset="0"/>
                <a:cs typeface="Arial" charset="0"/>
              </a:rPr>
              <a:t>Scopul</a:t>
            </a:r>
            <a:r>
              <a:rPr lang="en-US" sz="3200" b="1" dirty="0">
                <a:latin typeface="Arial" charset="0"/>
                <a:ea typeface="Arial" charset="0"/>
                <a:cs typeface="Arial" charset="0"/>
              </a:rPr>
              <a:t> </a:t>
            </a:r>
            <a:r>
              <a:rPr lang="en-US" sz="3200" b="1" dirty="0" err="1">
                <a:latin typeface="Arial" charset="0"/>
                <a:ea typeface="Arial" charset="0"/>
                <a:cs typeface="Arial" charset="0"/>
              </a:rPr>
              <a:t>acestui</a:t>
            </a:r>
            <a:r>
              <a:rPr lang="en-US" sz="3200" b="1" dirty="0">
                <a:latin typeface="Arial" charset="0"/>
                <a:ea typeface="Arial" charset="0"/>
                <a:cs typeface="Arial" charset="0"/>
              </a:rPr>
              <a:t> </a:t>
            </a:r>
            <a:r>
              <a:rPr lang="en-US" sz="3200" b="1" dirty="0" err="1">
                <a:latin typeface="Arial" charset="0"/>
                <a:ea typeface="Arial" charset="0"/>
                <a:cs typeface="Arial" charset="0"/>
              </a:rPr>
              <a:t>studiu</a:t>
            </a:r>
            <a:r>
              <a:rPr lang="en-US" sz="3200" b="1" dirty="0">
                <a:latin typeface="Arial" charset="0"/>
                <a:ea typeface="Arial" charset="0"/>
                <a:cs typeface="Arial" charset="0"/>
              </a:rPr>
              <a:t> </a:t>
            </a:r>
            <a:r>
              <a:rPr lang="en-US" sz="3200" b="1" dirty="0" err="1">
                <a:latin typeface="Arial" charset="0"/>
                <a:ea typeface="Arial" charset="0"/>
                <a:cs typeface="Arial" charset="0"/>
              </a:rPr>
              <a:t>este</a:t>
            </a:r>
            <a:r>
              <a:rPr lang="en-US" sz="3200" b="1" dirty="0">
                <a:latin typeface="Arial" charset="0"/>
                <a:ea typeface="Arial" charset="0"/>
                <a:cs typeface="Arial" charset="0"/>
              </a:rPr>
              <a:t> </a:t>
            </a:r>
            <a:r>
              <a:rPr lang="en-US" sz="3200" b="1" dirty="0" err="1">
                <a:latin typeface="Arial" charset="0"/>
                <a:ea typeface="Arial" charset="0"/>
                <a:cs typeface="Arial" charset="0"/>
              </a:rPr>
              <a:t>analiza</a:t>
            </a:r>
            <a:r>
              <a:rPr lang="en-US" sz="3200" b="1" dirty="0">
                <a:latin typeface="Arial" charset="0"/>
                <a:ea typeface="Arial" charset="0"/>
                <a:cs typeface="Arial" charset="0"/>
              </a:rPr>
              <a:t> </a:t>
            </a:r>
            <a:r>
              <a:rPr lang="en-US" sz="3200" b="1" dirty="0" err="1">
                <a:latin typeface="Arial" charset="0"/>
                <a:ea typeface="Arial" charset="0"/>
                <a:cs typeface="Arial" charset="0"/>
              </a:rPr>
              <a:t>dinamicii</a:t>
            </a:r>
            <a:r>
              <a:rPr lang="en-US" sz="3200" b="1" dirty="0">
                <a:latin typeface="Arial" charset="0"/>
                <a:ea typeface="Arial" charset="0"/>
                <a:cs typeface="Arial" charset="0"/>
              </a:rPr>
              <a:t> </a:t>
            </a:r>
            <a:r>
              <a:rPr lang="en-US" sz="3200" b="1" dirty="0" err="1">
                <a:latin typeface="Arial" charset="0"/>
                <a:ea typeface="Arial" charset="0"/>
                <a:cs typeface="Arial" charset="0"/>
              </a:rPr>
              <a:t>stării</a:t>
            </a:r>
            <a:r>
              <a:rPr lang="en-US" sz="3200" b="1" dirty="0">
                <a:latin typeface="Arial" charset="0"/>
                <a:ea typeface="Arial" charset="0"/>
                <a:cs typeface="Arial" charset="0"/>
              </a:rPr>
              <a:t> </a:t>
            </a:r>
            <a:r>
              <a:rPr lang="en-US" sz="3200" b="1" dirty="0" err="1">
                <a:latin typeface="Arial" charset="0"/>
                <a:ea typeface="Arial" charset="0"/>
                <a:cs typeface="Arial" charset="0"/>
              </a:rPr>
              <a:t>arboretelor</a:t>
            </a:r>
            <a:r>
              <a:rPr lang="en-US" sz="3200" b="1" dirty="0">
                <a:latin typeface="Arial" charset="0"/>
                <a:ea typeface="Arial" charset="0"/>
                <a:cs typeface="Arial" charset="0"/>
              </a:rPr>
              <a:t> de </a:t>
            </a:r>
            <a:r>
              <a:rPr lang="en-US" sz="3200" b="1" dirty="0" err="1">
                <a:latin typeface="Arial" charset="0"/>
                <a:ea typeface="Arial" charset="0"/>
                <a:cs typeface="Arial" charset="0"/>
              </a:rPr>
              <a:t>cvercinee</a:t>
            </a:r>
            <a:r>
              <a:rPr lang="en-US" sz="3200" b="1" dirty="0">
                <a:latin typeface="Arial" charset="0"/>
                <a:ea typeface="Arial" charset="0"/>
                <a:cs typeface="Arial" charset="0"/>
              </a:rPr>
              <a:t> din </a:t>
            </a:r>
            <a:r>
              <a:rPr lang="en-US" sz="3200" b="1" dirty="0" err="1">
                <a:latin typeface="Arial" charset="0"/>
                <a:ea typeface="Arial" charset="0"/>
                <a:cs typeface="Arial" charset="0"/>
              </a:rPr>
              <a:t>silvostepa</a:t>
            </a:r>
            <a:r>
              <a:rPr lang="en-US" sz="3200" b="1" dirty="0">
                <a:latin typeface="Arial" charset="0"/>
                <a:ea typeface="Arial" charset="0"/>
                <a:cs typeface="Arial" charset="0"/>
              </a:rPr>
              <a:t> </a:t>
            </a:r>
            <a:r>
              <a:rPr lang="en-US" sz="3200" b="1" dirty="0" err="1">
                <a:latin typeface="Arial" charset="0"/>
                <a:ea typeface="Arial" charset="0"/>
                <a:cs typeface="Arial" charset="0"/>
              </a:rPr>
              <a:t>României</a:t>
            </a:r>
            <a:r>
              <a:rPr lang="en-US" sz="3200" b="1" dirty="0">
                <a:latin typeface="Arial" charset="0"/>
                <a:ea typeface="Arial" charset="0"/>
                <a:cs typeface="Arial" charset="0"/>
              </a:rPr>
              <a:t>, pe </a:t>
            </a:r>
            <a:r>
              <a:rPr lang="en-US" sz="3200" b="1" dirty="0" err="1">
                <a:latin typeface="Arial" charset="0"/>
                <a:ea typeface="Arial" charset="0"/>
                <a:cs typeface="Arial" charset="0"/>
              </a:rPr>
              <a:t>baza</a:t>
            </a:r>
            <a:r>
              <a:rPr lang="en-US" sz="3200" b="1" dirty="0">
                <a:latin typeface="Arial" charset="0"/>
                <a:ea typeface="Arial" charset="0"/>
                <a:cs typeface="Arial" charset="0"/>
              </a:rPr>
              <a:t> </a:t>
            </a:r>
            <a:r>
              <a:rPr lang="en-US" sz="3200" b="1" dirty="0" err="1">
                <a:latin typeface="Arial" charset="0"/>
                <a:ea typeface="Arial" charset="0"/>
                <a:cs typeface="Arial" charset="0"/>
              </a:rPr>
              <a:t>datelor</a:t>
            </a:r>
            <a:r>
              <a:rPr lang="en-US" sz="3200" b="1" dirty="0">
                <a:latin typeface="Arial" charset="0"/>
                <a:ea typeface="Arial" charset="0"/>
                <a:cs typeface="Arial" charset="0"/>
              </a:rPr>
              <a:t> </a:t>
            </a:r>
            <a:r>
              <a:rPr lang="en-US" sz="3200" b="1" dirty="0" err="1">
                <a:latin typeface="Arial" charset="0"/>
                <a:ea typeface="Arial" charset="0"/>
                <a:cs typeface="Arial" charset="0"/>
              </a:rPr>
              <a:t>bibliografice</a:t>
            </a:r>
            <a:r>
              <a:rPr lang="en-US" sz="3200" b="1" dirty="0">
                <a:latin typeface="Arial" charset="0"/>
                <a:ea typeface="Arial" charset="0"/>
                <a:cs typeface="Arial" charset="0"/>
              </a:rPr>
              <a:t> </a:t>
            </a:r>
            <a:r>
              <a:rPr lang="en-US" sz="3200" b="1" dirty="0" err="1">
                <a:latin typeface="Arial" charset="0"/>
                <a:ea typeface="Arial" charset="0"/>
                <a:cs typeface="Arial" charset="0"/>
              </a:rPr>
              <a:t>și</a:t>
            </a:r>
            <a:r>
              <a:rPr lang="en-US" sz="3200" b="1" dirty="0">
                <a:latin typeface="Arial" charset="0"/>
                <a:ea typeface="Arial" charset="0"/>
                <a:cs typeface="Arial" charset="0"/>
              </a:rPr>
              <a:t> a </a:t>
            </a:r>
            <a:r>
              <a:rPr lang="en-US" sz="3200" b="1" dirty="0" err="1">
                <a:latin typeface="Arial" charset="0"/>
                <a:ea typeface="Arial" charset="0"/>
                <a:cs typeface="Arial" charset="0"/>
              </a:rPr>
              <a:t>observațiilor</a:t>
            </a:r>
            <a:r>
              <a:rPr lang="en-US" sz="3200" b="1" dirty="0">
                <a:latin typeface="Arial" charset="0"/>
                <a:ea typeface="Arial" charset="0"/>
                <a:cs typeface="Arial" charset="0"/>
              </a:rPr>
              <a:t> de </a:t>
            </a:r>
            <a:r>
              <a:rPr lang="en-US" sz="3200" b="1" dirty="0" err="1">
                <a:latin typeface="Arial" charset="0"/>
                <a:ea typeface="Arial" charset="0"/>
                <a:cs typeface="Arial" charset="0"/>
              </a:rPr>
              <a:t>teren</a:t>
            </a:r>
            <a:r>
              <a:rPr lang="en-US" sz="3200" b="1" dirty="0">
                <a:latin typeface="Arial" charset="0"/>
                <a:ea typeface="Arial" charset="0"/>
                <a:cs typeface="Arial" charset="0"/>
              </a:rPr>
              <a:t> </a:t>
            </a:r>
            <a:r>
              <a:rPr lang="ro-RO" sz="3200" b="1" dirty="0">
                <a:latin typeface="Arial" charset="0"/>
                <a:ea typeface="Arial" charset="0"/>
                <a:cs typeface="Arial" charset="0"/>
              </a:rPr>
              <a:t>realizate în perioada 1965-2009, pentru a evidenția evoluția acestor ecosisteme sub influența factorilor biotici și abiotici.</a:t>
            </a:r>
          </a:p>
        </p:txBody>
      </p:sp>
      <p:sp>
        <p:nvSpPr>
          <p:cNvPr id="21" name="TextBox 20"/>
          <p:cNvSpPr txBox="1"/>
          <p:nvPr/>
        </p:nvSpPr>
        <p:spPr>
          <a:xfrm>
            <a:off x="1866941" y="14406403"/>
            <a:ext cx="19825859" cy="6124754"/>
          </a:xfrm>
          <a:prstGeom prst="rect">
            <a:avLst/>
          </a:prstGeom>
          <a:noFill/>
        </p:spPr>
        <p:txBody>
          <a:bodyPr wrap="square" rtlCol="0">
            <a:spAutoFit/>
          </a:bodyPr>
          <a:lstStyle/>
          <a:p>
            <a:r>
              <a:rPr lang="ro-RO" sz="4000" b="1" dirty="0">
                <a:latin typeface="Arial" charset="0"/>
                <a:ea typeface="Arial" charset="0"/>
                <a:cs typeface="Arial" charset="0"/>
              </a:rPr>
              <a:t>MATERIAL ŞI METODE </a:t>
            </a:r>
          </a:p>
          <a:p>
            <a:pPr algn="just"/>
            <a:r>
              <a:rPr lang="ro-RO" sz="3200" b="1" dirty="0">
                <a:latin typeface="Arial" charset="0"/>
                <a:ea typeface="Arial" charset="0"/>
                <a:cs typeface="Arial" charset="0"/>
              </a:rPr>
              <a:t>Metodologia a constat în evaluarea datelor biometrice privind arboretele de stejar, corelate cu material cartografic existent</a:t>
            </a:r>
            <a:r>
              <a:rPr lang="en-US" sz="3200" b="1" dirty="0">
                <a:latin typeface="Arial" charset="0"/>
                <a:ea typeface="Arial" charset="0"/>
                <a:cs typeface="Arial" charset="0"/>
              </a:rPr>
              <a:t> </a:t>
            </a:r>
            <a:r>
              <a:rPr lang="ro-RO" sz="3200" b="1" dirty="0">
                <a:latin typeface="Arial" charset="0"/>
                <a:ea typeface="Arial" charset="0"/>
                <a:cs typeface="Arial" charset="0"/>
              </a:rPr>
              <a:t>(***INCDS, 2014-2023), precum și cu informații privind factorii abiotici (seceta,  inundații și alți factori de mediu) și biotici (defoliatori specifici, boli și alți dăunători) care au influențat aceste păduri de-a lungul timpului. </a:t>
            </a:r>
            <a:r>
              <a:rPr lang="pt-BR" sz="3200" b="1" dirty="0">
                <a:latin typeface="Arial" charset="0"/>
                <a:ea typeface="Arial" charset="0"/>
                <a:cs typeface="Arial" charset="0"/>
              </a:rPr>
              <a:t>Zona de studiu a inclus arborete de stejar (</a:t>
            </a:r>
            <a:r>
              <a:rPr lang="pt-BR" sz="3200" b="1" i="1" dirty="0">
                <a:latin typeface="Arial" charset="0"/>
                <a:ea typeface="Arial" charset="0"/>
                <a:cs typeface="Arial" charset="0"/>
              </a:rPr>
              <a:t>Quercus</a:t>
            </a:r>
            <a:r>
              <a:rPr lang="pt-BR" sz="3200" b="1" dirty="0">
                <a:latin typeface="Arial" charset="0"/>
                <a:ea typeface="Arial" charset="0"/>
                <a:cs typeface="Arial" charset="0"/>
              </a:rPr>
              <a:t> spp.) din </a:t>
            </a:r>
            <a:r>
              <a:rPr lang="ro-RO" sz="3200" b="1" dirty="0">
                <a:latin typeface="Arial" charset="0"/>
                <a:ea typeface="Arial" charset="0"/>
                <a:cs typeface="Arial" charset="0"/>
              </a:rPr>
              <a:t>silvostepa</a:t>
            </a:r>
            <a:r>
              <a:rPr lang="pt-BR" sz="3200" b="1" dirty="0">
                <a:latin typeface="Arial" charset="0"/>
                <a:ea typeface="Arial" charset="0"/>
                <a:cs typeface="Arial" charset="0"/>
              </a:rPr>
              <a:t> României (Figura 1)</a:t>
            </a:r>
            <a:r>
              <a:rPr lang="ro-RO" sz="3200" b="1" dirty="0">
                <a:latin typeface="Arial" charset="0"/>
                <a:ea typeface="Arial" charset="0"/>
                <a:cs typeface="Arial" charset="0"/>
              </a:rPr>
              <a:t>.</a:t>
            </a:r>
            <a:r>
              <a:rPr lang="en-GB" sz="3200" b="1" dirty="0">
                <a:latin typeface="Arial" charset="0"/>
                <a:ea typeface="Arial" charset="0"/>
                <a:cs typeface="Arial" charset="0"/>
              </a:rPr>
              <a:t> </a:t>
            </a:r>
            <a:r>
              <a:rPr lang="ro-RO" sz="3200" b="1" dirty="0">
                <a:latin typeface="Arial" charset="0"/>
                <a:ea typeface="Arial" charset="0"/>
                <a:cs typeface="Arial" charset="0"/>
              </a:rPr>
              <a:t>S-au prelucrat limitele existente de vegetație (Pașcovschi &amp; Doniță, 1967)</a:t>
            </a:r>
            <a:r>
              <a:rPr lang="en-US" sz="3200" b="1" dirty="0">
                <a:latin typeface="Arial" charset="0"/>
                <a:ea typeface="Arial" charset="0"/>
                <a:cs typeface="Arial" charset="0"/>
              </a:rPr>
              <a:t>, </a:t>
            </a:r>
            <a:r>
              <a:rPr lang="en-US" sz="3200" b="1" dirty="0" err="1">
                <a:latin typeface="Arial" charset="0"/>
                <a:ea typeface="Arial" charset="0"/>
                <a:cs typeface="Arial" charset="0"/>
              </a:rPr>
              <a:t>fiind</a:t>
            </a:r>
            <a:r>
              <a:rPr lang="ro-RO" sz="3200" b="1" dirty="0">
                <a:latin typeface="Arial" charset="0"/>
                <a:ea typeface="Arial" charset="0"/>
                <a:cs typeface="Arial" charset="0"/>
              </a:rPr>
              <a:t> excluse luncile interioare ale râurilor</a:t>
            </a:r>
            <a:r>
              <a:rPr lang="en-US" sz="3200" b="1" dirty="0">
                <a:latin typeface="Arial" charset="0"/>
                <a:ea typeface="Arial" charset="0"/>
                <a:cs typeface="Arial" charset="0"/>
              </a:rPr>
              <a:t>, </a:t>
            </a:r>
            <a:r>
              <a:rPr lang="en-US" sz="3200" b="1" dirty="0" err="1">
                <a:latin typeface="Arial" charset="0"/>
                <a:ea typeface="Arial" charset="0"/>
                <a:cs typeface="Arial" charset="0"/>
              </a:rPr>
              <a:t>caracterizate</a:t>
            </a:r>
            <a:r>
              <a:rPr lang="en-US" sz="3200" b="1" dirty="0">
                <a:latin typeface="Arial" charset="0"/>
                <a:ea typeface="Arial" charset="0"/>
                <a:cs typeface="Arial" charset="0"/>
              </a:rPr>
              <a:t> </a:t>
            </a:r>
            <a:r>
              <a:rPr lang="en-US" sz="3200" b="1" dirty="0" err="1">
                <a:latin typeface="Arial" charset="0"/>
                <a:ea typeface="Arial" charset="0"/>
                <a:cs typeface="Arial" charset="0"/>
              </a:rPr>
              <a:t>prin</a:t>
            </a:r>
            <a:r>
              <a:rPr lang="en-US" sz="3200" b="1" dirty="0">
                <a:latin typeface="Arial" charset="0"/>
                <a:ea typeface="Arial" charset="0"/>
                <a:cs typeface="Arial" charset="0"/>
              </a:rPr>
              <a:t> </a:t>
            </a:r>
            <a:r>
              <a:rPr lang="en-US" sz="3200" b="1" dirty="0" err="1">
                <a:latin typeface="Arial" charset="0"/>
                <a:ea typeface="Arial" charset="0"/>
                <a:cs typeface="Arial" charset="0"/>
              </a:rPr>
              <a:t>vegeta</a:t>
            </a:r>
            <a:r>
              <a:rPr lang="ro-RO" sz="3200" b="1" dirty="0">
                <a:latin typeface="Arial" charset="0"/>
                <a:ea typeface="Arial" charset="0"/>
                <a:cs typeface="Arial" charset="0"/>
              </a:rPr>
              <a:t>ție specifică.</a:t>
            </a:r>
          </a:p>
          <a:p>
            <a:pPr algn="just"/>
            <a:r>
              <a:rPr lang="ro-RO" sz="3200" b="1" dirty="0">
                <a:latin typeface="Arial" charset="0"/>
                <a:ea typeface="Arial" charset="0"/>
                <a:cs typeface="Arial" charset="0"/>
              </a:rPr>
              <a:t>Pentru evaluarea diversității factorilor biotici și abiotici au fost calculați indicii ecologici Shannon, Simpson și </a:t>
            </a:r>
            <a:r>
              <a:rPr lang="ro-RO" sz="3200" b="1" dirty="0" err="1">
                <a:latin typeface="Arial" charset="0"/>
                <a:ea typeface="Arial" charset="0"/>
                <a:cs typeface="Arial" charset="0"/>
              </a:rPr>
              <a:t>Pielou</a:t>
            </a:r>
            <a:r>
              <a:rPr lang="ro-RO" sz="3200" b="1" dirty="0">
                <a:latin typeface="Arial" charset="0"/>
                <a:ea typeface="Arial" charset="0"/>
                <a:cs typeface="Arial" charset="0"/>
              </a:rPr>
              <a:t>, utilizând valorile intensității atacului pentru fiecare factor identificat.</a:t>
            </a:r>
          </a:p>
          <a:p>
            <a:pPr algn="just"/>
            <a:r>
              <a:rPr lang="ro-RO" sz="3200" b="1" dirty="0">
                <a:latin typeface="Arial" charset="0"/>
                <a:ea typeface="Arial" charset="0"/>
                <a:cs typeface="Arial" charset="0"/>
              </a:rPr>
              <a:t>Pentru evaluarea similarității dintre anii analizați, în raport cu factorii biotici și abiotici considerați, a fost aplicată o analiză de grupare ierarhică bazată pe distanța Bray–Curtis.</a:t>
            </a:r>
          </a:p>
          <a:p>
            <a:pPr algn="just"/>
            <a:r>
              <a:rPr lang="ro-RO" sz="3200" b="1" dirty="0">
                <a:latin typeface="Arial" charset="0"/>
                <a:ea typeface="Arial" charset="0"/>
                <a:cs typeface="Arial" charset="0"/>
              </a:rPr>
              <a:t>Prelucrările statistice și calculul indicilor ecologici au fost realizate utilizând R v. 4.5.1.</a:t>
            </a:r>
          </a:p>
        </p:txBody>
      </p:sp>
      <p:sp>
        <p:nvSpPr>
          <p:cNvPr id="22" name="TextBox 21"/>
          <p:cNvSpPr txBox="1"/>
          <p:nvPr/>
        </p:nvSpPr>
        <p:spPr>
          <a:xfrm>
            <a:off x="1891896" y="21055307"/>
            <a:ext cx="29438061" cy="707886"/>
          </a:xfrm>
          <a:prstGeom prst="rect">
            <a:avLst/>
          </a:prstGeom>
          <a:noFill/>
        </p:spPr>
        <p:txBody>
          <a:bodyPr wrap="square" rtlCol="0">
            <a:spAutoFit/>
          </a:bodyPr>
          <a:lstStyle/>
          <a:p>
            <a:r>
              <a:rPr lang="ro-RO" sz="4000" b="1" dirty="0">
                <a:latin typeface="Arial" charset="0"/>
                <a:ea typeface="Arial" charset="0"/>
                <a:cs typeface="Arial" charset="0"/>
              </a:rPr>
              <a:t>REZULTATE ȘI DISCUȚII </a:t>
            </a:r>
            <a:endParaRPr lang="ro-RO" sz="4000" b="1" dirty="0">
              <a:solidFill>
                <a:srgbClr val="FF0000"/>
              </a:solidFill>
              <a:latin typeface="Arial" charset="0"/>
              <a:ea typeface="Arial" charset="0"/>
              <a:cs typeface="Arial" charset="0"/>
            </a:endParaRPr>
          </a:p>
        </p:txBody>
      </p:sp>
      <p:sp>
        <p:nvSpPr>
          <p:cNvPr id="23" name="TextBox 22"/>
          <p:cNvSpPr txBox="1"/>
          <p:nvPr/>
        </p:nvSpPr>
        <p:spPr>
          <a:xfrm>
            <a:off x="1187155" y="37098529"/>
            <a:ext cx="13443245" cy="2185214"/>
          </a:xfrm>
          <a:prstGeom prst="rect">
            <a:avLst/>
          </a:prstGeom>
          <a:noFill/>
        </p:spPr>
        <p:txBody>
          <a:bodyPr wrap="square" rtlCol="0">
            <a:spAutoFit/>
          </a:bodyPr>
          <a:lstStyle/>
          <a:p>
            <a:r>
              <a:rPr lang="ro-RO" sz="4000" b="1" dirty="0">
                <a:latin typeface="Arial" charset="0"/>
                <a:ea typeface="Arial" charset="0"/>
                <a:cs typeface="Arial" charset="0"/>
              </a:rPr>
              <a:t>CONCLUZII </a:t>
            </a:r>
          </a:p>
          <a:p>
            <a:pPr algn="just"/>
            <a:r>
              <a:rPr lang="ro-RO" sz="3200" b="1" dirty="0">
                <a:latin typeface="Arial" charset="0"/>
                <a:ea typeface="Arial" charset="0"/>
                <a:cs typeface="Arial" charset="0"/>
              </a:rPr>
              <a:t>Rezultatele confirmă o dinamică graduală de dezechilibru ecologic, fără schimbări structurale radicale, dar cu semne evidente de presiune crescândă asupra formațiunilor de cvercinee.</a:t>
            </a: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ro-RO" sz="6000" b="1" dirty="0">
                <a:latin typeface="Arial Black" panose="020B0A04020102020204" pitchFamily="34" charset="0"/>
              </a:rPr>
              <a:t>Conferința anuală</a:t>
            </a:r>
            <a:endParaRPr lang="en-US" sz="6000" b="1" dirty="0">
              <a:latin typeface="Arial Black" panose="020B0A04020102020204" pitchFamily="34" charset="0"/>
            </a:endParaRPr>
          </a:p>
          <a:p>
            <a:pPr algn="ctr"/>
            <a:r>
              <a:rPr lang="en-US" sz="6000" b="1" dirty="0">
                <a:latin typeface="Arial Black" panose="020B0A04020102020204" pitchFamily="34" charset="0"/>
              </a:rPr>
              <a:t>"</a:t>
            </a:r>
            <a:r>
              <a:rPr lang="en-US" sz="6000" b="1" dirty="0" err="1">
                <a:latin typeface="Arial Black" panose="020B0A04020102020204" pitchFamily="34" charset="0"/>
              </a:rPr>
              <a:t>Realizări</a:t>
            </a:r>
            <a:r>
              <a:rPr lang="en-US" sz="6000" b="1" dirty="0">
                <a:latin typeface="Arial Black" panose="020B0A04020102020204" pitchFamily="34" charset="0"/>
              </a:rPr>
              <a:t> </a:t>
            </a:r>
            <a:r>
              <a:rPr lang="en-US" sz="6000" b="1" dirty="0" err="1">
                <a:latin typeface="Arial Black" panose="020B0A04020102020204" pitchFamily="34" charset="0"/>
              </a:rPr>
              <a:t>și</a:t>
            </a:r>
            <a:r>
              <a:rPr lang="en-US" sz="6000" b="1" dirty="0">
                <a:latin typeface="Arial Black" panose="020B0A04020102020204" pitchFamily="34" charset="0"/>
              </a:rPr>
              <a:t> perspective </a:t>
            </a:r>
            <a:r>
              <a:rPr lang="en-US" sz="6000" b="1" dirty="0" err="1">
                <a:latin typeface="Arial Black" panose="020B0A04020102020204" pitchFamily="34" charset="0"/>
              </a:rPr>
              <a:t>în</a:t>
            </a:r>
            <a:r>
              <a:rPr lang="en-US" sz="6000" b="1" dirty="0">
                <a:latin typeface="Arial Black" panose="020B0A04020102020204" pitchFamily="34" charset="0"/>
              </a:rPr>
              <a:t> </a:t>
            </a:r>
            <a:r>
              <a:rPr lang="en-US" sz="6000" b="1" dirty="0" err="1">
                <a:latin typeface="Arial Black" panose="020B0A04020102020204" pitchFamily="34" charset="0"/>
              </a:rPr>
              <a:t>cercetarea</a:t>
            </a:r>
            <a:r>
              <a:rPr lang="en-US" sz="6000" b="1" dirty="0">
                <a:latin typeface="Arial Black" panose="020B0A04020102020204" pitchFamily="34" charset="0"/>
              </a:rPr>
              <a:t> </a:t>
            </a:r>
            <a:r>
              <a:rPr lang="en-US" sz="6000" b="1" dirty="0" err="1">
                <a:latin typeface="Arial Black" panose="020B0A04020102020204" pitchFamily="34" charset="0"/>
              </a:rPr>
              <a:t>agricolă</a:t>
            </a:r>
            <a:r>
              <a:rPr lang="en-US" sz="6000" b="1" dirty="0">
                <a:latin typeface="Arial Black" panose="020B0A04020102020204" pitchFamily="34" charset="0"/>
              </a:rPr>
              <a:t> </a:t>
            </a:r>
          </a:p>
          <a:p>
            <a:pPr algn="ctr"/>
            <a:r>
              <a:rPr lang="en-US" sz="6000" b="1" dirty="0" err="1">
                <a:latin typeface="Arial Black" panose="020B0A04020102020204" pitchFamily="34" charset="0"/>
              </a:rPr>
              <a:t>și</a:t>
            </a:r>
            <a:r>
              <a:rPr lang="en-US" sz="6000" b="1" dirty="0">
                <a:latin typeface="Arial Black" panose="020B0A04020102020204" pitchFamily="34" charset="0"/>
              </a:rPr>
              <a:t> </a:t>
            </a:r>
            <a:r>
              <a:rPr lang="en-US" sz="6000" b="1" dirty="0" err="1">
                <a:latin typeface="Arial Black" panose="020B0A04020102020204" pitchFamily="34" charset="0"/>
              </a:rPr>
              <a:t>silvică</a:t>
            </a:r>
            <a:r>
              <a:rPr lang="en-US" sz="6000" b="1" dirty="0">
                <a:latin typeface="Arial Black" panose="020B0A04020102020204" pitchFamily="34" charset="0"/>
              </a:rPr>
              <a:t> </a:t>
            </a:r>
            <a:r>
              <a:rPr lang="en-US" sz="6000" b="1" dirty="0" err="1">
                <a:latin typeface="Arial Black" panose="020B0A04020102020204" pitchFamily="34" charset="0"/>
              </a:rPr>
              <a:t>românească</a:t>
            </a:r>
            <a:r>
              <a:rPr lang="en-US" sz="6000" b="1" dirty="0">
                <a:latin typeface="Arial Black" panose="020B0A04020102020204" pitchFamily="34" charset="0"/>
              </a:rPr>
              <a:t>”</a:t>
            </a:r>
          </a:p>
          <a:p>
            <a:pPr algn="ctr"/>
            <a:r>
              <a:rPr lang="en-US" sz="6000" b="1" dirty="0">
                <a:latin typeface="Arial Black" panose="020B0A04020102020204" pitchFamily="34" charset="0"/>
              </a:rPr>
              <a:t>Edi</a:t>
            </a:r>
            <a:r>
              <a:rPr lang="ro-RO" sz="6000" b="1" dirty="0" err="1">
                <a:latin typeface="Arial Black" panose="020B0A04020102020204" pitchFamily="34" charset="0"/>
              </a:rPr>
              <a:t>ția</a:t>
            </a:r>
            <a:r>
              <a:rPr lang="ro-RO" sz="6000" b="1" dirty="0">
                <a:latin typeface="Arial Black" panose="020B0A04020102020204" pitchFamily="34" charset="0"/>
              </a:rPr>
              <a:t> a V-a – 2</a:t>
            </a:r>
            <a:r>
              <a:rPr lang="en-US" sz="6000" b="1" dirty="0">
                <a:latin typeface="Arial Black" panose="020B0A04020102020204" pitchFamily="34" charset="0"/>
              </a:rPr>
              <a:t>8</a:t>
            </a:r>
            <a:r>
              <a:rPr lang="ro-RO" sz="6000" b="1" dirty="0">
                <a:latin typeface="Arial Black" panose="020B0A04020102020204" pitchFamily="34" charset="0"/>
              </a:rPr>
              <a:t> mai 2026</a:t>
            </a:r>
          </a:p>
          <a:p>
            <a:endParaRPr lang="en-US" sz="60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pic>
        <p:nvPicPr>
          <p:cNvPr id="2" name="Picture 1">
            <a:extLst>
              <a:ext uri="{FF2B5EF4-FFF2-40B4-BE49-F238E27FC236}">
                <a16:creationId xmlns:a16="http://schemas.microsoft.com/office/drawing/2014/main" id="{17F1E1EE-E304-CA28-5167-83E10EAA40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77267" y="1655273"/>
            <a:ext cx="4574800" cy="3202852"/>
          </a:xfrm>
          <a:prstGeom prst="rect">
            <a:avLst/>
          </a:prstGeom>
          <a:noFill/>
          <a:ln>
            <a:noFill/>
          </a:ln>
        </p:spPr>
      </p:pic>
      <p:pic>
        <p:nvPicPr>
          <p:cNvPr id="3" name="Picture 2">
            <a:extLst>
              <a:ext uri="{FF2B5EF4-FFF2-40B4-BE49-F238E27FC236}">
                <a16:creationId xmlns:a16="http://schemas.microsoft.com/office/drawing/2014/main" id="{BC32CE9C-971B-89CF-26D0-4A57144282B7}"/>
              </a:ext>
            </a:extLst>
          </p:cNvPr>
          <p:cNvPicPr>
            <a:picLocks noChangeAspect="1"/>
          </p:cNvPicPr>
          <p:nvPr/>
        </p:nvPicPr>
        <p:blipFill>
          <a:blip r:embed="rId4"/>
          <a:stretch>
            <a:fillRect/>
          </a:stretch>
        </p:blipFill>
        <p:spPr>
          <a:xfrm>
            <a:off x="22010914" y="14131933"/>
            <a:ext cx="8496478" cy="6007343"/>
          </a:xfrm>
          <a:prstGeom prst="rect">
            <a:avLst/>
          </a:prstGeom>
        </p:spPr>
      </p:pic>
      <p:pic>
        <p:nvPicPr>
          <p:cNvPr id="4" name="Picture 3">
            <a:extLst>
              <a:ext uri="{FF2B5EF4-FFF2-40B4-BE49-F238E27FC236}">
                <a16:creationId xmlns:a16="http://schemas.microsoft.com/office/drawing/2014/main" id="{D0E3C53F-3B01-DDF0-1CF7-BC60EB05CAAC}"/>
              </a:ext>
            </a:extLst>
          </p:cNvPr>
          <p:cNvPicPr>
            <a:picLocks noChangeAspect="1"/>
          </p:cNvPicPr>
          <p:nvPr/>
        </p:nvPicPr>
        <p:blipFill>
          <a:blip r:embed="rId5"/>
          <a:stretch>
            <a:fillRect/>
          </a:stretch>
        </p:blipFill>
        <p:spPr>
          <a:xfrm>
            <a:off x="265015" y="28701857"/>
            <a:ext cx="8049714" cy="6494966"/>
          </a:xfrm>
          <a:prstGeom prst="rect">
            <a:avLst/>
          </a:prstGeom>
        </p:spPr>
      </p:pic>
      <p:sp>
        <p:nvSpPr>
          <p:cNvPr id="5" name="TextBox 4">
            <a:extLst>
              <a:ext uri="{FF2B5EF4-FFF2-40B4-BE49-F238E27FC236}">
                <a16:creationId xmlns:a16="http://schemas.microsoft.com/office/drawing/2014/main" id="{6DA18616-D3FE-65B9-4E82-CE63E7F58B62}"/>
              </a:ext>
            </a:extLst>
          </p:cNvPr>
          <p:cNvSpPr txBox="1"/>
          <p:nvPr/>
        </p:nvSpPr>
        <p:spPr>
          <a:xfrm>
            <a:off x="22329028" y="20076437"/>
            <a:ext cx="8496478" cy="584775"/>
          </a:xfrm>
          <a:prstGeom prst="rect">
            <a:avLst/>
          </a:prstGeom>
          <a:noFill/>
        </p:spPr>
        <p:txBody>
          <a:bodyPr wrap="square" rtlCol="0">
            <a:spAutoFit/>
          </a:bodyPr>
          <a:lstStyle/>
          <a:p>
            <a:pPr algn="ctr"/>
            <a:r>
              <a:rPr lang="en-GB" sz="3200" dirty="0" err="1"/>
              <a:t>Figura</a:t>
            </a:r>
            <a:r>
              <a:rPr lang="en-GB" sz="3200" dirty="0"/>
              <a:t> 1. </a:t>
            </a:r>
            <a:r>
              <a:rPr lang="en-GB" sz="3200" dirty="0" err="1"/>
              <a:t>Localizarea</a:t>
            </a:r>
            <a:r>
              <a:rPr lang="en-GB" sz="3200" dirty="0"/>
              <a:t> </a:t>
            </a:r>
            <a:r>
              <a:rPr lang="en-GB" sz="3200" dirty="0" err="1"/>
              <a:t>cercet</a:t>
            </a:r>
            <a:r>
              <a:rPr lang="ro-RO" sz="3200" dirty="0"/>
              <a:t>ărilor</a:t>
            </a:r>
            <a:endParaRPr lang="en-GB" sz="3200" dirty="0"/>
          </a:p>
        </p:txBody>
      </p:sp>
      <p:sp>
        <p:nvSpPr>
          <p:cNvPr id="6" name="TextBox 5">
            <a:extLst>
              <a:ext uri="{FF2B5EF4-FFF2-40B4-BE49-F238E27FC236}">
                <a16:creationId xmlns:a16="http://schemas.microsoft.com/office/drawing/2014/main" id="{26BB0C1E-E6A0-66B7-9898-4E452466E648}"/>
              </a:ext>
            </a:extLst>
          </p:cNvPr>
          <p:cNvSpPr txBox="1"/>
          <p:nvPr/>
        </p:nvSpPr>
        <p:spPr>
          <a:xfrm>
            <a:off x="1036389" y="35365152"/>
            <a:ext cx="8133847" cy="1077218"/>
          </a:xfrm>
          <a:prstGeom prst="rect">
            <a:avLst/>
          </a:prstGeom>
          <a:noFill/>
        </p:spPr>
        <p:txBody>
          <a:bodyPr wrap="square" rtlCol="0">
            <a:spAutoFit/>
          </a:bodyPr>
          <a:lstStyle/>
          <a:p>
            <a:pPr algn="ctr"/>
            <a:r>
              <a:rPr lang="ro-RO" sz="3200" b="1" dirty="0"/>
              <a:t>Figura 2. Dinamica evoluției speciilor de arbori în </a:t>
            </a:r>
            <a:r>
              <a:rPr lang="ro-RO" sz="3200" b="1" dirty="0" err="1"/>
              <a:t>silovstepa</a:t>
            </a:r>
            <a:r>
              <a:rPr lang="ro-RO" sz="3200" b="1" dirty="0"/>
              <a:t> României în perioada (1960-2009</a:t>
            </a:r>
            <a:r>
              <a:rPr lang="ro-RO" sz="3200" dirty="0"/>
              <a:t>)</a:t>
            </a:r>
            <a:endParaRPr lang="en-GB" sz="3200" dirty="0"/>
          </a:p>
        </p:txBody>
      </p:sp>
      <p:pic>
        <p:nvPicPr>
          <p:cNvPr id="7" name="Picture 6">
            <a:extLst>
              <a:ext uri="{FF2B5EF4-FFF2-40B4-BE49-F238E27FC236}">
                <a16:creationId xmlns:a16="http://schemas.microsoft.com/office/drawing/2014/main" id="{E5061DA6-8399-03B5-FE44-0317FA0FA23A}"/>
              </a:ext>
            </a:extLst>
          </p:cNvPr>
          <p:cNvPicPr>
            <a:picLocks noChangeAspect="1"/>
          </p:cNvPicPr>
          <p:nvPr/>
        </p:nvPicPr>
        <p:blipFill>
          <a:blip r:embed="rId6"/>
          <a:stretch>
            <a:fillRect/>
          </a:stretch>
        </p:blipFill>
        <p:spPr>
          <a:xfrm>
            <a:off x="20734483" y="28593015"/>
            <a:ext cx="11049340" cy="6603808"/>
          </a:xfrm>
          <a:prstGeom prst="rect">
            <a:avLst/>
          </a:prstGeom>
        </p:spPr>
      </p:pic>
      <p:sp>
        <p:nvSpPr>
          <p:cNvPr id="10" name="TextBox 9">
            <a:extLst>
              <a:ext uri="{FF2B5EF4-FFF2-40B4-BE49-F238E27FC236}">
                <a16:creationId xmlns:a16="http://schemas.microsoft.com/office/drawing/2014/main" id="{64269AFE-4975-0CD2-F2AC-6A3E6A22EC10}"/>
              </a:ext>
            </a:extLst>
          </p:cNvPr>
          <p:cNvSpPr txBox="1"/>
          <p:nvPr/>
        </p:nvSpPr>
        <p:spPr>
          <a:xfrm>
            <a:off x="21594795" y="35621756"/>
            <a:ext cx="10189028" cy="1077218"/>
          </a:xfrm>
          <a:prstGeom prst="rect">
            <a:avLst/>
          </a:prstGeom>
          <a:noFill/>
        </p:spPr>
        <p:txBody>
          <a:bodyPr wrap="square" rtlCol="0">
            <a:spAutoFit/>
          </a:bodyPr>
          <a:lstStyle/>
          <a:p>
            <a:pPr algn="ctr"/>
            <a:r>
              <a:rPr lang="ro-RO" sz="3200" b="1" dirty="0"/>
              <a:t>Figura 4. </a:t>
            </a:r>
            <a:r>
              <a:rPr lang="en-US" sz="3200" b="1" dirty="0" err="1"/>
              <a:t>Variația</a:t>
            </a:r>
            <a:r>
              <a:rPr lang="en-US" sz="3200" b="1" dirty="0"/>
              <a:t> </a:t>
            </a:r>
            <a:r>
              <a:rPr lang="en-US" sz="3200" b="1" dirty="0" err="1"/>
              <a:t>indicilor</a:t>
            </a:r>
            <a:r>
              <a:rPr lang="en-US" sz="3200" b="1" dirty="0"/>
              <a:t> </a:t>
            </a:r>
            <a:r>
              <a:rPr lang="en-US" sz="3200" b="1" dirty="0" err="1"/>
              <a:t>ecologici</a:t>
            </a:r>
            <a:r>
              <a:rPr lang="en-US" sz="3200" b="1" dirty="0"/>
              <a:t> </a:t>
            </a:r>
            <a:r>
              <a:rPr lang="en-US" sz="3200" b="1" dirty="0" err="1"/>
              <a:t>în</a:t>
            </a:r>
            <a:r>
              <a:rPr lang="en-US" sz="3200" b="1" dirty="0"/>
              <a:t> </a:t>
            </a:r>
            <a:r>
              <a:rPr lang="en-US" sz="3200" b="1" dirty="0" err="1"/>
              <a:t>ecosistemele</a:t>
            </a:r>
            <a:r>
              <a:rPr lang="en-US" sz="3200" b="1" dirty="0"/>
              <a:t> de cvercinee din </a:t>
            </a:r>
            <a:r>
              <a:rPr lang="en-US" sz="3200" b="1" dirty="0" err="1"/>
              <a:t>silvostepa</a:t>
            </a:r>
            <a:r>
              <a:rPr lang="en-US" sz="3200" b="1" dirty="0"/>
              <a:t> </a:t>
            </a:r>
            <a:r>
              <a:rPr lang="en-US" sz="3200" b="1" dirty="0" err="1"/>
              <a:t>României</a:t>
            </a:r>
            <a:endParaRPr lang="en-GB" sz="3200" b="1" dirty="0"/>
          </a:p>
        </p:txBody>
      </p:sp>
      <p:sp>
        <p:nvSpPr>
          <p:cNvPr id="29" name="TextBox 28">
            <a:extLst>
              <a:ext uri="{FF2B5EF4-FFF2-40B4-BE49-F238E27FC236}">
                <a16:creationId xmlns:a16="http://schemas.microsoft.com/office/drawing/2014/main" id="{7B6DB4B6-746C-E68B-DCAB-92D8C78341BA}"/>
              </a:ext>
            </a:extLst>
          </p:cNvPr>
          <p:cNvSpPr txBox="1"/>
          <p:nvPr/>
        </p:nvSpPr>
        <p:spPr>
          <a:xfrm>
            <a:off x="1891896" y="21885914"/>
            <a:ext cx="28615496" cy="6494085"/>
          </a:xfrm>
          <a:prstGeom prst="rect">
            <a:avLst/>
          </a:prstGeom>
          <a:noFill/>
        </p:spPr>
        <p:txBody>
          <a:bodyPr wrap="square" rtlCol="0">
            <a:spAutoFit/>
          </a:bodyPr>
          <a:lstStyle/>
          <a:p>
            <a:pPr algn="just"/>
            <a:r>
              <a:rPr lang="ro-RO" sz="3200" b="1" dirty="0">
                <a:latin typeface="Arial" panose="020B0604020202020204" pitchFamily="34" charset="0"/>
                <a:cs typeface="Arial" panose="020B0604020202020204" pitchFamily="34" charset="0"/>
              </a:rPr>
              <a:t>Au fost cartate și cartografiate 1010 păduri din zona de silvostepă, dintre care 289 au fost selectate pentru analiză, acestea fiind cele în care s-au manifestat factori biotici și abiotici asupra cvercineelor.</a:t>
            </a:r>
          </a:p>
          <a:p>
            <a:pPr algn="just"/>
            <a:r>
              <a:rPr lang="ro-RO" sz="3200" b="1" dirty="0">
                <a:latin typeface="Arial" panose="020B0604020202020204" pitchFamily="34" charset="0"/>
                <a:cs typeface="Arial" panose="020B0604020202020204" pitchFamily="34" charset="0"/>
              </a:rPr>
              <a:t>Se observă faptul că formațiunile de cvercinee își păstrează rolul important în structura vegetației silvostepei, însă înregistrează o ușoară tendință de diminuare a suprafețelor ocupate (Figura 2). Acest fenomen este determinat de acțiunile de substituire a arboretelor degradate de stejar brumăriu, care au fost brăcuite și pășunate în mod continuu, atât anterior naționalizării pădurilor, cât și ulterior acesteia, însă într-o intensitate mai redusă.</a:t>
            </a:r>
          </a:p>
          <a:p>
            <a:pPr algn="just"/>
            <a:r>
              <a:rPr lang="en-GB" sz="3200" b="1" dirty="0">
                <a:latin typeface="Arial" panose="020B0604020202020204" pitchFamily="34" charset="0"/>
                <a:cs typeface="Arial" panose="020B0604020202020204" pitchFamily="34" charset="0"/>
              </a:rPr>
              <a:t>Analiza tip heatmap </a:t>
            </a:r>
            <a:r>
              <a:rPr lang="en-GB" sz="3200" b="1" dirty="0" err="1">
                <a:latin typeface="Arial" panose="020B0604020202020204" pitchFamily="34" charset="0"/>
                <a:cs typeface="Arial" panose="020B0604020202020204" pitchFamily="34" charset="0"/>
              </a:rPr>
              <a:t>evidențiază</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existența</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unor</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perioade</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distincte</a:t>
            </a:r>
            <a:r>
              <a:rPr lang="en-GB" sz="3200" b="1" dirty="0">
                <a:latin typeface="Arial" panose="020B0604020202020204" pitchFamily="34" charset="0"/>
                <a:cs typeface="Arial" panose="020B0604020202020204" pitchFamily="34" charset="0"/>
              </a:rPr>
              <a:t> de </a:t>
            </a:r>
            <a:r>
              <a:rPr lang="en-GB" sz="3200" b="1" dirty="0" err="1">
                <a:latin typeface="Arial" panose="020B0604020202020204" pitchFamily="34" charset="0"/>
                <a:cs typeface="Arial" panose="020B0604020202020204" pitchFamily="34" charset="0"/>
              </a:rPr>
              <a:t>intensitate</a:t>
            </a:r>
            <a:r>
              <a:rPr lang="en-GB" sz="3200" b="1" dirty="0">
                <a:latin typeface="Arial" panose="020B0604020202020204" pitchFamily="34" charset="0"/>
                <a:cs typeface="Arial" panose="020B0604020202020204" pitchFamily="34" charset="0"/>
              </a:rPr>
              <a:t> a </a:t>
            </a:r>
            <a:r>
              <a:rPr lang="ro-RO" sz="3200" b="1" dirty="0">
                <a:latin typeface="Arial" panose="020B0604020202020204" pitchFamily="34" charset="0"/>
                <a:cs typeface="Arial" panose="020B0604020202020204" pitchFamily="34" charset="0"/>
              </a:rPr>
              <a:t>acțiunii factorilor</a:t>
            </a:r>
            <a:r>
              <a:rPr lang="en-GB" sz="3200" b="1" dirty="0">
                <a:latin typeface="Arial" panose="020B0604020202020204" pitchFamily="34" charset="0"/>
                <a:cs typeface="Arial" panose="020B0604020202020204" pitchFamily="34" charset="0"/>
              </a:rPr>
              <a:t> </a:t>
            </a:r>
            <a:r>
              <a:rPr lang="ro-RO" sz="3200" b="1" dirty="0">
                <a:latin typeface="Arial" panose="020B0604020202020204" pitchFamily="34" charset="0"/>
                <a:cs typeface="Arial" panose="020B0604020202020204" pitchFamily="34" charset="0"/>
              </a:rPr>
              <a:t>biotici și abiotici</a:t>
            </a:r>
            <a:r>
              <a:rPr lang="en-GB" sz="3200" b="1" dirty="0">
                <a:latin typeface="Arial" panose="020B0604020202020204" pitchFamily="34" charset="0"/>
                <a:cs typeface="Arial" panose="020B0604020202020204" pitchFamily="34" charset="0"/>
              </a:rPr>
              <a:t>, precum </a:t>
            </a:r>
            <a:r>
              <a:rPr lang="en-GB" sz="3200" b="1" dirty="0" err="1">
                <a:latin typeface="Arial" panose="020B0604020202020204" pitchFamily="34" charset="0"/>
                <a:cs typeface="Arial" panose="020B0604020202020204" pitchFamily="34" charset="0"/>
              </a:rPr>
              <a:t>și</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gruparea</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acestora</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în</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funcție</a:t>
            </a:r>
            <a:r>
              <a:rPr lang="en-GB" sz="3200" b="1" dirty="0">
                <a:latin typeface="Arial" panose="020B0604020202020204" pitchFamily="34" charset="0"/>
                <a:cs typeface="Arial" panose="020B0604020202020204" pitchFamily="34" charset="0"/>
              </a:rPr>
              <a:t> de </a:t>
            </a:r>
            <a:r>
              <a:rPr lang="en-GB" sz="3200" b="1" dirty="0" err="1">
                <a:latin typeface="Arial" panose="020B0604020202020204" pitchFamily="34" charset="0"/>
                <a:cs typeface="Arial" panose="020B0604020202020204" pitchFamily="34" charset="0"/>
              </a:rPr>
              <a:t>dinamica</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temporală</a:t>
            </a:r>
            <a:r>
              <a:rPr lang="ro-RO" sz="3200" b="1" dirty="0">
                <a:latin typeface="Arial" panose="020B0604020202020204" pitchFamily="34" charset="0"/>
                <a:cs typeface="Arial" panose="020B0604020202020204" pitchFamily="34" charset="0"/>
              </a:rPr>
              <a:t> (Figura 3)</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Dendrograma</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indică</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separarea</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clară</a:t>
            </a:r>
            <a:r>
              <a:rPr lang="en-GB" sz="3200" b="1" dirty="0">
                <a:latin typeface="Arial" panose="020B0604020202020204" pitchFamily="34" charset="0"/>
                <a:cs typeface="Arial" panose="020B0604020202020204" pitchFamily="34" charset="0"/>
              </a:rPr>
              <a:t> a </a:t>
            </a:r>
            <a:r>
              <a:rPr lang="en-GB" sz="3200" b="1" dirty="0" err="1">
                <a:latin typeface="Arial" panose="020B0604020202020204" pitchFamily="34" charset="0"/>
                <a:cs typeface="Arial" panose="020B0604020202020204" pitchFamily="34" charset="0"/>
              </a:rPr>
              <a:t>anilor</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în</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clustere</a:t>
            </a:r>
            <a:r>
              <a:rPr lang="en-GB" sz="3200" b="1" dirty="0">
                <a:latin typeface="Arial" panose="020B0604020202020204" pitchFamily="34" charset="0"/>
                <a:cs typeface="Arial" panose="020B0604020202020204" pitchFamily="34" charset="0"/>
              </a:rPr>
              <a:t> </a:t>
            </a:r>
            <a:r>
              <a:rPr lang="ro-RO" sz="3200" b="1" dirty="0">
                <a:latin typeface="Arial" panose="020B0604020202020204" pitchFamily="34" charset="0"/>
                <a:cs typeface="Arial" panose="020B0604020202020204" pitchFamily="34" charset="0"/>
              </a:rPr>
              <a:t>caracterizate prin niveluri diferite de</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presiune</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biotică</a:t>
            </a:r>
            <a:r>
              <a:rPr lang="ro-RO" sz="3200" b="1" dirty="0">
                <a:latin typeface="Arial" panose="020B0604020202020204" pitchFamily="34" charset="0"/>
                <a:cs typeface="Arial" panose="020B0604020202020204" pitchFamily="34" charset="0"/>
              </a:rPr>
              <a:t> și abiotică</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în</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timp</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ce</a:t>
            </a:r>
            <a:r>
              <a:rPr lang="en-GB" sz="3200" b="1" dirty="0">
                <a:latin typeface="Arial" panose="020B0604020202020204" pitchFamily="34" charset="0"/>
                <a:cs typeface="Arial" panose="020B0604020202020204" pitchFamily="34" charset="0"/>
              </a:rPr>
              <a:t> la </a:t>
            </a:r>
            <a:r>
              <a:rPr lang="en-GB" sz="3200" b="1" dirty="0" err="1">
                <a:latin typeface="Arial" panose="020B0604020202020204" pitchFamily="34" charset="0"/>
                <a:cs typeface="Arial" panose="020B0604020202020204" pitchFamily="34" charset="0"/>
              </a:rPr>
              <a:t>nivelul</a:t>
            </a:r>
            <a:r>
              <a:rPr lang="en-GB" sz="3200" b="1" dirty="0">
                <a:latin typeface="Arial" panose="020B0604020202020204" pitchFamily="34" charset="0"/>
                <a:cs typeface="Arial" panose="020B0604020202020204" pitchFamily="34" charset="0"/>
              </a:rPr>
              <a:t> </a:t>
            </a:r>
            <a:r>
              <a:rPr lang="ro-RO" sz="3200" b="1" dirty="0">
                <a:latin typeface="Arial" panose="020B0604020202020204" pitchFamily="34" charset="0"/>
                <a:cs typeface="Arial" panose="020B0604020202020204" pitchFamily="34" charset="0"/>
              </a:rPr>
              <a:t>factorilor biotici și abiotici</a:t>
            </a:r>
            <a:r>
              <a:rPr lang="en-GB" sz="3200" b="1" dirty="0">
                <a:latin typeface="Arial" panose="020B0604020202020204" pitchFamily="34" charset="0"/>
                <a:cs typeface="Arial" panose="020B0604020202020204" pitchFamily="34" charset="0"/>
              </a:rPr>
              <a:t> se </a:t>
            </a:r>
            <a:r>
              <a:rPr lang="en-GB" sz="3200" b="1" dirty="0" err="1">
                <a:latin typeface="Arial" panose="020B0604020202020204" pitchFamily="34" charset="0"/>
                <a:cs typeface="Arial" panose="020B0604020202020204" pitchFamily="34" charset="0"/>
              </a:rPr>
              <a:t>observă</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grupuri</a:t>
            </a:r>
            <a:r>
              <a:rPr lang="en-GB" sz="3200" b="1" dirty="0">
                <a:latin typeface="Arial" panose="020B0604020202020204" pitchFamily="34" charset="0"/>
                <a:cs typeface="Arial" panose="020B0604020202020204" pitchFamily="34" charset="0"/>
              </a:rPr>
              <a:t> cu </a:t>
            </a:r>
            <a:r>
              <a:rPr lang="ro-RO" sz="3200" b="1" dirty="0">
                <a:latin typeface="Arial" panose="020B0604020202020204" pitchFamily="34" charset="0"/>
                <a:cs typeface="Arial" panose="020B0604020202020204" pitchFamily="34" charset="0"/>
              </a:rPr>
              <a:t>prezență</a:t>
            </a:r>
            <a:r>
              <a:rPr lang="en-GB" sz="3200" b="1" dirty="0">
                <a:latin typeface="Arial" panose="020B0604020202020204" pitchFamily="34" charset="0"/>
                <a:cs typeface="Arial" panose="020B0604020202020204" pitchFamily="34" charset="0"/>
              </a:rPr>
              <a:t> </a:t>
            </a:r>
            <a:r>
              <a:rPr lang="ro-RO" sz="3200" b="1" dirty="0">
                <a:latin typeface="Arial" panose="020B0604020202020204" pitchFamily="34" charset="0"/>
                <a:cs typeface="Arial" panose="020B0604020202020204" pitchFamily="34" charset="0"/>
              </a:rPr>
              <a:t>constantă</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redusă</a:t>
            </a:r>
            <a:r>
              <a:rPr lang="ro-RO" sz="3200" b="1" dirty="0">
                <a:latin typeface="Arial" panose="020B0604020202020204" pitchFamily="34" charset="0"/>
                <a:cs typeface="Arial" panose="020B0604020202020204" pitchFamily="34" charset="0"/>
              </a:rPr>
              <a:t> (SC, SE, BG, ER, AD), prezență intermitentă (OB, LD, MA)</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și</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specii</a:t>
            </a:r>
            <a:r>
              <a:rPr lang="en-GB" sz="3200" b="1" dirty="0">
                <a:latin typeface="Arial" panose="020B0604020202020204" pitchFamily="34" charset="0"/>
                <a:cs typeface="Arial" panose="020B0604020202020204" pitchFamily="34" charset="0"/>
              </a:rPr>
              <a:t> cu </a:t>
            </a:r>
            <a:r>
              <a:rPr lang="ro-RO" sz="3200" b="1" dirty="0">
                <a:latin typeface="Arial" panose="020B0604020202020204" pitchFamily="34" charset="0"/>
                <a:cs typeface="Arial" panose="020B0604020202020204" pitchFamily="34" charset="0"/>
              </a:rPr>
              <a:t>prezență</a:t>
            </a:r>
            <a:r>
              <a:rPr lang="en-GB" sz="3200" b="1" dirty="0">
                <a:latin typeface="Arial" panose="020B0604020202020204" pitchFamily="34" charset="0"/>
                <a:cs typeface="Arial" panose="020B0604020202020204" pitchFamily="34" charset="0"/>
              </a:rPr>
              <a:t> episodic</a:t>
            </a:r>
            <a:r>
              <a:rPr lang="ro-RO" sz="3200" b="1" dirty="0">
                <a:latin typeface="Arial" panose="020B0604020202020204" pitchFamily="34" charset="0"/>
                <a:cs typeface="Arial" panose="020B0604020202020204" pitchFamily="34" charset="0"/>
              </a:rPr>
              <a:t>ă (TV)</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caracterizate</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prin</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vârfuri</a:t>
            </a:r>
            <a:r>
              <a:rPr lang="en-GB" sz="3200" b="1" dirty="0">
                <a:latin typeface="Arial" panose="020B0604020202020204" pitchFamily="34" charset="0"/>
                <a:cs typeface="Arial" panose="020B0604020202020204" pitchFamily="34" charset="0"/>
              </a:rPr>
              <a:t> de </a:t>
            </a:r>
            <a:r>
              <a:rPr lang="en-GB" sz="3200" b="1" dirty="0" err="1">
                <a:latin typeface="Arial" panose="020B0604020202020204" pitchFamily="34" charset="0"/>
                <a:cs typeface="Arial" panose="020B0604020202020204" pitchFamily="34" charset="0"/>
              </a:rPr>
              <a:t>intensitate</a:t>
            </a:r>
            <a:r>
              <a:rPr lang="en-GB" sz="3200" b="1" dirty="0">
                <a:latin typeface="Arial" panose="020B0604020202020204" pitchFamily="34" charset="0"/>
                <a:cs typeface="Arial" panose="020B0604020202020204" pitchFamily="34" charset="0"/>
              </a:rPr>
              <a:t> ale </a:t>
            </a:r>
            <a:r>
              <a:rPr lang="en-GB" sz="3200" b="1" dirty="0" err="1">
                <a:latin typeface="Arial" panose="020B0604020202020204" pitchFamily="34" charset="0"/>
                <a:cs typeface="Arial" panose="020B0604020202020204" pitchFamily="34" charset="0"/>
              </a:rPr>
              <a:t>atacului</a:t>
            </a:r>
            <a:r>
              <a:rPr lang="en-GB" sz="3200" b="1" dirty="0">
                <a:latin typeface="Arial" panose="020B0604020202020204" pitchFamily="34" charset="0"/>
                <a:cs typeface="Arial" panose="020B0604020202020204" pitchFamily="34" charset="0"/>
              </a:rPr>
              <a:t>.</a:t>
            </a:r>
            <a:endParaRPr lang="ro-RO" sz="3200" b="1" dirty="0">
              <a:latin typeface="Arial" panose="020B0604020202020204" pitchFamily="34" charset="0"/>
              <a:cs typeface="Arial" panose="020B0604020202020204" pitchFamily="34" charset="0"/>
            </a:endParaRPr>
          </a:p>
          <a:p>
            <a:pPr algn="just"/>
            <a:r>
              <a:rPr lang="ro-RO" sz="3200" b="1" dirty="0">
                <a:latin typeface="Arial" panose="020B0604020202020204" pitchFamily="34" charset="0"/>
                <a:cs typeface="Arial" panose="020B0604020202020204" pitchFamily="34" charset="0"/>
              </a:rPr>
              <a:t>V</a:t>
            </a:r>
            <a:r>
              <a:rPr lang="en-GB" sz="3200" b="1" dirty="0" err="1">
                <a:latin typeface="Arial" panose="020B0604020202020204" pitchFamily="34" charset="0"/>
                <a:cs typeface="Arial" panose="020B0604020202020204" pitchFamily="34" charset="0"/>
              </a:rPr>
              <a:t>ariația</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indicilor</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ecologici</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reflectă</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răspunsul</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ecosistemelor</a:t>
            </a:r>
            <a:r>
              <a:rPr lang="en-GB" sz="3200" b="1" dirty="0">
                <a:latin typeface="Arial" panose="020B0604020202020204" pitchFamily="34" charset="0"/>
                <a:cs typeface="Arial" panose="020B0604020202020204" pitchFamily="34" charset="0"/>
              </a:rPr>
              <a:t> de cvercinee</a:t>
            </a:r>
            <a:r>
              <a:rPr lang="ro-RO" sz="3200" b="1" dirty="0">
                <a:latin typeface="Arial" panose="020B0604020202020204" pitchFamily="34" charset="0"/>
                <a:cs typeface="Arial" panose="020B0604020202020204" pitchFamily="34" charset="0"/>
              </a:rPr>
              <a:t> din </a:t>
            </a:r>
            <a:r>
              <a:rPr lang="ro-RO" sz="3200" b="1" dirty="0" err="1">
                <a:latin typeface="Arial" panose="020B0604020202020204" pitchFamily="34" charset="0"/>
                <a:cs typeface="Arial" panose="020B0604020202020204" pitchFamily="34" charset="0"/>
              </a:rPr>
              <a:t>sil</a:t>
            </a:r>
            <a:r>
              <a:rPr lang="en-US" sz="3200" b="1" dirty="0">
                <a:latin typeface="Arial" panose="020B0604020202020204" pitchFamily="34" charset="0"/>
                <a:cs typeface="Arial" panose="020B0604020202020204" pitchFamily="34" charset="0"/>
              </a:rPr>
              <a:t>v</a:t>
            </a:r>
            <a:r>
              <a:rPr lang="ro-RO" sz="3200" b="1" dirty="0" err="1">
                <a:latin typeface="Arial" panose="020B0604020202020204" pitchFamily="34" charset="0"/>
                <a:cs typeface="Arial" panose="020B0604020202020204" pitchFamily="34" charset="0"/>
              </a:rPr>
              <a:t>ostepa</a:t>
            </a:r>
            <a:r>
              <a:rPr lang="ro-RO" sz="3200" b="1" dirty="0">
                <a:latin typeface="Arial" panose="020B0604020202020204" pitchFamily="34" charset="0"/>
                <a:cs typeface="Arial" panose="020B0604020202020204" pitchFamily="34" charset="0"/>
              </a:rPr>
              <a:t> României</a:t>
            </a:r>
            <a:r>
              <a:rPr lang="en-GB" sz="3200" b="1" dirty="0">
                <a:latin typeface="Arial" panose="020B0604020202020204" pitchFamily="34" charset="0"/>
                <a:cs typeface="Arial" panose="020B0604020202020204" pitchFamily="34" charset="0"/>
              </a:rPr>
              <a:t> la un </a:t>
            </a:r>
            <a:r>
              <a:rPr lang="en-GB" sz="3200" b="1" dirty="0" err="1">
                <a:latin typeface="Arial" panose="020B0604020202020204" pitchFamily="34" charset="0"/>
                <a:cs typeface="Arial" panose="020B0604020202020204" pitchFamily="34" charset="0"/>
              </a:rPr>
              <a:t>mediu</a:t>
            </a:r>
            <a:r>
              <a:rPr lang="en-GB" sz="3200" b="1" dirty="0">
                <a:latin typeface="Arial" panose="020B0604020202020204" pitchFamily="34" charset="0"/>
                <a:cs typeface="Arial" panose="020B0604020202020204" pitchFamily="34" charset="0"/>
              </a:rPr>
              <a:t> climatic </a:t>
            </a:r>
            <a:r>
              <a:rPr lang="en-GB" sz="3200" b="1" dirty="0" err="1">
                <a:latin typeface="Arial" panose="020B0604020202020204" pitchFamily="34" charset="0"/>
                <a:cs typeface="Arial" panose="020B0604020202020204" pitchFamily="34" charset="0"/>
              </a:rPr>
              <a:t>limitativ</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și</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variabil</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Valorile</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ridicate</a:t>
            </a:r>
            <a:r>
              <a:rPr lang="en-GB" sz="3200" b="1" dirty="0">
                <a:latin typeface="Arial" panose="020B0604020202020204" pitchFamily="34" charset="0"/>
                <a:cs typeface="Arial" panose="020B0604020202020204" pitchFamily="34" charset="0"/>
              </a:rPr>
              <a:t> ale </a:t>
            </a:r>
            <a:r>
              <a:rPr lang="en-GB" sz="3200" b="1" dirty="0" err="1">
                <a:latin typeface="Arial" panose="020B0604020202020204" pitchFamily="34" charset="0"/>
                <a:cs typeface="Arial" panose="020B0604020202020204" pitchFamily="34" charset="0"/>
              </a:rPr>
              <a:t>diversității</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în</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primele</a:t>
            </a:r>
            <a:r>
              <a:rPr lang="en-GB" sz="3200" b="1" dirty="0">
                <a:latin typeface="Arial" panose="020B0604020202020204" pitchFamily="34" charset="0"/>
                <a:cs typeface="Arial" panose="020B0604020202020204" pitchFamily="34" charset="0"/>
              </a:rPr>
              <a:t> </a:t>
            </a:r>
            <a:r>
              <a:rPr lang="ro-RO" sz="3200" b="1" dirty="0">
                <a:latin typeface="Arial" panose="020B0604020202020204" pitchFamily="34" charset="0"/>
                <a:cs typeface="Arial" panose="020B0604020202020204" pitchFamily="34" charset="0"/>
              </a:rPr>
              <a:t>decade</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analizate</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sugerează</a:t>
            </a:r>
            <a:r>
              <a:rPr lang="en-GB" sz="3200" b="1" dirty="0">
                <a:latin typeface="Arial" panose="020B0604020202020204" pitchFamily="34" charset="0"/>
                <a:cs typeface="Arial" panose="020B0604020202020204" pitchFamily="34" charset="0"/>
              </a:rPr>
              <a:t> o stare </a:t>
            </a:r>
            <a:r>
              <a:rPr lang="en-GB" sz="3200" b="1" dirty="0" err="1">
                <a:latin typeface="Arial" panose="020B0604020202020204" pitchFamily="34" charset="0"/>
                <a:cs typeface="Arial" panose="020B0604020202020204" pitchFamily="34" charset="0"/>
              </a:rPr>
              <a:t>relativ</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stabilă</a:t>
            </a:r>
            <a:r>
              <a:rPr lang="en-GB" sz="3200" b="1" dirty="0">
                <a:latin typeface="Arial" panose="020B0604020202020204" pitchFamily="34" charset="0"/>
                <a:cs typeface="Arial" panose="020B0604020202020204" pitchFamily="34" charset="0"/>
              </a:rPr>
              <a:t> a </a:t>
            </a:r>
            <a:r>
              <a:rPr lang="ro-RO" sz="3200" b="1" dirty="0">
                <a:latin typeface="Arial" panose="020B0604020202020204" pitchFamily="34" charset="0"/>
                <a:cs typeface="Arial" panose="020B0604020202020204" pitchFamily="34" charset="0"/>
              </a:rPr>
              <a:t>factorilor biotici și abiotici</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în</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timp</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ce</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scăderea</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indicilor</a:t>
            </a:r>
            <a:r>
              <a:rPr lang="en-GB" sz="3200" b="1" dirty="0">
                <a:latin typeface="Arial" panose="020B0604020202020204" pitchFamily="34" charset="0"/>
                <a:cs typeface="Arial" panose="020B0604020202020204" pitchFamily="34" charset="0"/>
              </a:rPr>
              <a:t> Shannon </a:t>
            </a:r>
            <a:r>
              <a:rPr lang="en-GB" sz="3200" b="1" dirty="0" err="1">
                <a:latin typeface="Arial" panose="020B0604020202020204" pitchFamily="34" charset="0"/>
                <a:cs typeface="Arial" panose="020B0604020202020204" pitchFamily="34" charset="0"/>
              </a:rPr>
              <a:t>și</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Pielou</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în</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perioadele</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recente</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indică</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intensificarea</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stresului</a:t>
            </a:r>
            <a:r>
              <a:rPr lang="en-GB" sz="3200" b="1" dirty="0">
                <a:latin typeface="Arial" panose="020B0604020202020204" pitchFamily="34" charset="0"/>
                <a:cs typeface="Arial" panose="020B0604020202020204" pitchFamily="34" charset="0"/>
              </a:rPr>
              <a:t> </a:t>
            </a:r>
            <a:r>
              <a:rPr lang="ro-RO" sz="3200" b="1" dirty="0">
                <a:latin typeface="Arial" panose="020B0604020202020204" pitchFamily="34" charset="0"/>
                <a:cs typeface="Arial" panose="020B0604020202020204" pitchFamily="34" charset="0"/>
              </a:rPr>
              <a:t>biotic și </a:t>
            </a:r>
            <a:r>
              <a:rPr lang="en-GB" sz="3200" b="1" dirty="0">
                <a:latin typeface="Arial" panose="020B0604020202020204" pitchFamily="34" charset="0"/>
                <a:cs typeface="Arial" panose="020B0604020202020204" pitchFamily="34" charset="0"/>
              </a:rPr>
              <a:t>abiotic</a:t>
            </a:r>
            <a:r>
              <a:rPr lang="ro-RO" sz="3200" b="1" dirty="0">
                <a:latin typeface="Arial" panose="020B0604020202020204" pitchFamily="34" charset="0"/>
                <a:cs typeface="Arial" panose="020B0604020202020204" pitchFamily="34" charset="0"/>
              </a:rPr>
              <a:t> (Figura 4).</a:t>
            </a:r>
            <a:endParaRPr lang="en-GB" sz="32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18CB45A-1CA8-467E-E6B4-072106F16400}"/>
              </a:ext>
            </a:extLst>
          </p:cNvPr>
          <p:cNvPicPr>
            <a:picLocks noChangeAspect="1"/>
          </p:cNvPicPr>
          <p:nvPr/>
        </p:nvPicPr>
        <p:blipFill>
          <a:blip r:embed="rId7"/>
          <a:srcRect t="2763"/>
          <a:stretch>
            <a:fillRect/>
          </a:stretch>
        </p:blipFill>
        <p:spPr>
          <a:xfrm>
            <a:off x="8314729" y="28246580"/>
            <a:ext cx="12241333" cy="7114110"/>
          </a:xfrm>
          <a:prstGeom prst="rect">
            <a:avLst/>
          </a:prstGeom>
        </p:spPr>
      </p:pic>
      <p:sp>
        <p:nvSpPr>
          <p:cNvPr id="13" name="TextBox 12">
            <a:extLst>
              <a:ext uri="{FF2B5EF4-FFF2-40B4-BE49-F238E27FC236}">
                <a16:creationId xmlns:a16="http://schemas.microsoft.com/office/drawing/2014/main" id="{06D587D6-B32C-43B0-3222-77312FD4747C}"/>
              </a:ext>
            </a:extLst>
          </p:cNvPr>
          <p:cNvSpPr txBox="1"/>
          <p:nvPr/>
        </p:nvSpPr>
        <p:spPr>
          <a:xfrm>
            <a:off x="9617356" y="35617936"/>
            <a:ext cx="10187591" cy="1077218"/>
          </a:xfrm>
          <a:prstGeom prst="rect">
            <a:avLst/>
          </a:prstGeom>
          <a:noFill/>
        </p:spPr>
        <p:txBody>
          <a:bodyPr wrap="square" rtlCol="0">
            <a:spAutoFit/>
          </a:bodyPr>
          <a:lstStyle/>
          <a:p>
            <a:pPr algn="ctr"/>
            <a:r>
              <a:rPr lang="ro-RO" sz="3200" b="1" dirty="0"/>
              <a:t>Figura 3. </a:t>
            </a:r>
            <a:r>
              <a:rPr lang="ro-RO" sz="3200" b="1" dirty="0" err="1"/>
              <a:t>Heatmap</a:t>
            </a:r>
            <a:r>
              <a:rPr lang="ro-RO" sz="3200" b="1" dirty="0"/>
              <a:t> bazat pe distanța Bray-Curtis pentru factorii biotici și abiotici (1965-2009)</a:t>
            </a:r>
            <a:endParaRPr lang="en-GB" sz="3200" b="1" dirty="0"/>
          </a:p>
        </p:txBody>
      </p:sp>
      <p:sp>
        <p:nvSpPr>
          <p:cNvPr id="14" name="TextBox 13">
            <a:extLst>
              <a:ext uri="{FF2B5EF4-FFF2-40B4-BE49-F238E27FC236}">
                <a16:creationId xmlns:a16="http://schemas.microsoft.com/office/drawing/2014/main" id="{C57C95F1-7CC7-4939-ECD9-E1409091D0DC}"/>
              </a:ext>
            </a:extLst>
          </p:cNvPr>
          <p:cNvSpPr txBox="1"/>
          <p:nvPr/>
        </p:nvSpPr>
        <p:spPr>
          <a:xfrm>
            <a:off x="17064147" y="37099690"/>
            <a:ext cx="13443245" cy="1692771"/>
          </a:xfrm>
          <a:prstGeom prst="rect">
            <a:avLst/>
          </a:prstGeom>
          <a:noFill/>
        </p:spPr>
        <p:txBody>
          <a:bodyPr wrap="square" rtlCol="0">
            <a:spAutoFit/>
          </a:bodyPr>
          <a:lstStyle/>
          <a:p>
            <a:r>
              <a:rPr lang="ro-RO" sz="4000" b="1" dirty="0">
                <a:latin typeface="Arial" charset="0"/>
                <a:ea typeface="Arial" charset="0"/>
                <a:cs typeface="Arial" charset="0"/>
              </a:rPr>
              <a:t>ACKNOWLEDGEMENT</a:t>
            </a:r>
          </a:p>
          <a:p>
            <a:pPr algn="just"/>
            <a:r>
              <a:rPr lang="ro-RO" sz="3200" b="1" dirty="0">
                <a:latin typeface="Arial" charset="0"/>
                <a:ea typeface="Arial" charset="0"/>
                <a:cs typeface="Arial" charset="0"/>
              </a:rPr>
              <a:t>Acest studiu a fost realizat în cadrul proiectelor PN23090303 și 113PHE/2025 (</a:t>
            </a:r>
            <a:r>
              <a:rPr lang="en-US" sz="3200" b="1" dirty="0">
                <a:latin typeface="Arial" charset="0"/>
                <a:ea typeface="Arial" charset="0"/>
                <a:cs typeface="Arial" charset="0"/>
              </a:rPr>
              <a:t>PN-IV-PB-8.1-PRE-HE-ORG-2025-0273</a:t>
            </a:r>
            <a:r>
              <a:rPr lang="ro-RO" sz="3200" b="1" dirty="0">
                <a:latin typeface="Arial" charset="0"/>
                <a:ea typeface="Arial" charset="0"/>
                <a:cs typeface="Arial" charset="0"/>
              </a:rPr>
              <a:t>).</a:t>
            </a:r>
          </a:p>
        </p:txBody>
      </p:sp>
    </p:spTree>
    <p:extLst>
      <p:ext uri="{BB962C8B-B14F-4D97-AF65-F5344CB8AC3E}">
        <p14:creationId xmlns:p14="http://schemas.microsoft.com/office/powerpoint/2010/main" val="14782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4F6FF-C444-7028-730C-77C47D04AAA3}"/>
            </a:ext>
          </a:extLst>
        </p:cNvPr>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4FB9316-E687-1F3A-C51A-6EC898D03A75}"/>
              </a:ext>
            </a:extLst>
          </p:cNvPr>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BAE97A0-3466-B696-3933-1EDB389EF0AC}"/>
              </a:ext>
            </a:extLst>
          </p:cNvPr>
          <p:cNvSpPr txBox="1"/>
          <p:nvPr/>
        </p:nvSpPr>
        <p:spPr>
          <a:xfrm>
            <a:off x="1891896" y="6550353"/>
            <a:ext cx="28776842" cy="1015663"/>
          </a:xfrm>
          <a:prstGeom prst="rect">
            <a:avLst/>
          </a:prstGeom>
          <a:noFill/>
        </p:spPr>
        <p:txBody>
          <a:bodyPr wrap="square" rtlCol="0">
            <a:spAutoFit/>
          </a:bodyPr>
          <a:lstStyle/>
          <a:p>
            <a:pPr algn="ctr"/>
            <a:r>
              <a:rPr lang="en-US" sz="6000" b="1" dirty="0">
                <a:latin typeface="Arial" charset="0"/>
                <a:ea typeface="Arial" charset="0"/>
                <a:cs typeface="Arial" charset="0"/>
              </a:rPr>
              <a:t>Forest oak stands condition dynamics across the Romanian forest steppe</a:t>
            </a:r>
          </a:p>
        </p:txBody>
      </p:sp>
      <p:sp>
        <p:nvSpPr>
          <p:cNvPr id="19" name="TextBox 18">
            <a:extLst>
              <a:ext uri="{FF2B5EF4-FFF2-40B4-BE49-F238E27FC236}">
                <a16:creationId xmlns:a16="http://schemas.microsoft.com/office/drawing/2014/main" id="{638AF75B-4476-4210-BEBF-AB0BC24A5044}"/>
              </a:ext>
            </a:extLst>
          </p:cNvPr>
          <p:cNvSpPr txBox="1"/>
          <p:nvPr/>
        </p:nvSpPr>
        <p:spPr>
          <a:xfrm>
            <a:off x="2309541" y="8634701"/>
            <a:ext cx="28359197" cy="646331"/>
          </a:xfrm>
          <a:prstGeom prst="rect">
            <a:avLst/>
          </a:prstGeom>
          <a:noFill/>
        </p:spPr>
        <p:txBody>
          <a:bodyPr wrap="square" rtlCol="0">
            <a:spAutoFit/>
          </a:bodyPr>
          <a:lstStyle/>
          <a:p>
            <a:pPr algn="r"/>
            <a:r>
              <a:rPr lang="en-US" sz="3600" b="1" dirty="0">
                <a:latin typeface="Arial" charset="0"/>
                <a:ea typeface="Arial" charset="0"/>
                <a:cs typeface="Arial" charset="0"/>
              </a:rPr>
              <a:t>PLEȘCA Bogdan-Ionuț</a:t>
            </a:r>
            <a:r>
              <a:rPr lang="en-US" sz="3600" b="1" baseline="30000" dirty="0">
                <a:latin typeface="Arial" charset="0"/>
                <a:ea typeface="Arial" charset="0"/>
                <a:cs typeface="Arial" charset="0"/>
              </a:rPr>
              <a:t>1,2</a:t>
            </a:r>
            <a:r>
              <a:rPr lang="en-US" sz="3600" b="1" dirty="0">
                <a:latin typeface="Arial" charset="0"/>
                <a:ea typeface="Arial" charset="0"/>
                <a:cs typeface="Arial" charset="0"/>
              </a:rPr>
              <a:t>*, LOGHIN Constantin Cosmin</a:t>
            </a:r>
            <a:r>
              <a:rPr lang="en-US" sz="3600" b="1" baseline="30000" dirty="0">
                <a:latin typeface="Arial" charset="0"/>
                <a:ea typeface="Arial" charset="0"/>
                <a:cs typeface="Arial" charset="0"/>
              </a:rPr>
              <a:t>1,2</a:t>
            </a:r>
            <a:r>
              <a:rPr lang="en-US" sz="3600" b="1" dirty="0">
                <a:latin typeface="Arial" charset="0"/>
                <a:ea typeface="Arial" charset="0"/>
                <a:cs typeface="Arial" charset="0"/>
              </a:rPr>
              <a:t>, BADEA Nicolae Ovidiu</a:t>
            </a:r>
            <a:r>
              <a:rPr lang="en-US" sz="3600" b="1" baseline="30000" dirty="0">
                <a:latin typeface="Arial" charset="0"/>
                <a:ea typeface="Arial" charset="0"/>
                <a:cs typeface="Arial" charset="0"/>
              </a:rPr>
              <a:t>1,2</a:t>
            </a:r>
            <a:endParaRPr lang="ro-RO" sz="3600" b="1" i="1" dirty="0">
              <a:latin typeface="Arial" charset="0"/>
              <a:ea typeface="Arial" charset="0"/>
              <a:cs typeface="Arial" charset="0"/>
            </a:endParaRPr>
          </a:p>
        </p:txBody>
      </p:sp>
      <p:sp>
        <p:nvSpPr>
          <p:cNvPr id="20" name="TextBox 19">
            <a:extLst>
              <a:ext uri="{FF2B5EF4-FFF2-40B4-BE49-F238E27FC236}">
                <a16:creationId xmlns:a16="http://schemas.microsoft.com/office/drawing/2014/main" id="{B5CE2C50-3B8C-7835-9A02-8644E4A4D3DB}"/>
              </a:ext>
            </a:extLst>
          </p:cNvPr>
          <p:cNvSpPr txBox="1"/>
          <p:nvPr/>
        </p:nvSpPr>
        <p:spPr>
          <a:xfrm>
            <a:off x="1891896" y="11131520"/>
            <a:ext cx="28776842" cy="3170099"/>
          </a:xfrm>
          <a:prstGeom prst="rect">
            <a:avLst/>
          </a:prstGeom>
          <a:noFill/>
        </p:spPr>
        <p:txBody>
          <a:bodyPr wrap="square" rtlCol="0">
            <a:spAutoFit/>
          </a:bodyPr>
          <a:lstStyle/>
          <a:p>
            <a:r>
              <a:rPr lang="en-US" sz="4000" b="1" dirty="0">
                <a:latin typeface="Arial" charset="0"/>
                <a:ea typeface="Arial" charset="0"/>
                <a:cs typeface="Arial" charset="0"/>
              </a:rPr>
              <a:t>INTRODUCTION</a:t>
            </a:r>
            <a:r>
              <a:rPr lang="ro-RO" sz="4000" b="1" dirty="0">
                <a:latin typeface="Arial" charset="0"/>
                <a:ea typeface="Arial" charset="0"/>
                <a:cs typeface="Arial" charset="0"/>
              </a:rPr>
              <a:t> </a:t>
            </a:r>
          </a:p>
          <a:p>
            <a:pPr algn="just"/>
            <a:r>
              <a:rPr lang="en-US" sz="3200" b="1" dirty="0">
                <a:latin typeface="Arial" charset="0"/>
                <a:ea typeface="Arial" charset="0"/>
                <a:cs typeface="Arial" charset="0"/>
              </a:rPr>
              <a:t>Forest steppe, known also as “</a:t>
            </a:r>
            <a:r>
              <a:rPr lang="en-US" sz="3200" b="1" dirty="0" err="1">
                <a:latin typeface="Arial" charset="0"/>
                <a:ea typeface="Arial" charset="0"/>
                <a:cs typeface="Arial" charset="0"/>
              </a:rPr>
              <a:t>antesteppe</a:t>
            </a:r>
            <a:r>
              <a:rPr lang="en-US" sz="3200" b="1" dirty="0">
                <a:latin typeface="Arial" charset="0"/>
                <a:ea typeface="Arial" charset="0"/>
                <a:cs typeface="Arial" charset="0"/>
              </a:rPr>
              <a:t>” or “steppe with forests”, constitutes an area of major scientific interest in the present climatic change setup. It mainly consists of fragmented forest areas, that rarely exceed 1000 ha and are predominantly consisted of thermophilus species. The purpose of this research consists of performing an analysis of forest oak stands state within the forest steppe area using documented reports and field observations from the </a:t>
            </a:r>
            <a:r>
              <a:rPr lang="ro-RO" sz="3200" b="1" dirty="0">
                <a:latin typeface="Arial" charset="0"/>
                <a:ea typeface="Arial" charset="0"/>
                <a:cs typeface="Arial" charset="0"/>
              </a:rPr>
              <a:t>1965-2009</a:t>
            </a:r>
            <a:r>
              <a:rPr lang="en-US" sz="3200" b="1" dirty="0">
                <a:latin typeface="Arial" charset="0"/>
                <a:ea typeface="Arial" charset="0"/>
                <a:cs typeface="Arial" charset="0"/>
              </a:rPr>
              <a:t> timeframe</a:t>
            </a:r>
            <a:r>
              <a:rPr lang="ro-RO" sz="3200" b="1" dirty="0">
                <a:latin typeface="Arial" charset="0"/>
                <a:ea typeface="Arial" charset="0"/>
                <a:cs typeface="Arial" charset="0"/>
              </a:rPr>
              <a:t>,</a:t>
            </a:r>
            <a:r>
              <a:rPr lang="en-US" sz="3200" b="1" dirty="0">
                <a:latin typeface="Arial" charset="0"/>
                <a:ea typeface="Arial" charset="0"/>
                <a:cs typeface="Arial" charset="0"/>
              </a:rPr>
              <a:t> in order to obtain an overview of these ecosystems evolution under the influence of biotic and abiotic factors.</a:t>
            </a:r>
            <a:endParaRPr lang="ro-RO" sz="3200" b="1" dirty="0">
              <a:latin typeface="Arial" charset="0"/>
              <a:ea typeface="Arial" charset="0"/>
              <a:cs typeface="Arial" charset="0"/>
            </a:endParaRPr>
          </a:p>
        </p:txBody>
      </p:sp>
      <p:sp>
        <p:nvSpPr>
          <p:cNvPr id="21" name="TextBox 20">
            <a:extLst>
              <a:ext uri="{FF2B5EF4-FFF2-40B4-BE49-F238E27FC236}">
                <a16:creationId xmlns:a16="http://schemas.microsoft.com/office/drawing/2014/main" id="{72AFFAD7-F2C9-38D7-8404-F304AB68F32E}"/>
              </a:ext>
            </a:extLst>
          </p:cNvPr>
          <p:cNvSpPr txBox="1"/>
          <p:nvPr/>
        </p:nvSpPr>
        <p:spPr>
          <a:xfrm>
            <a:off x="1866942" y="14406403"/>
            <a:ext cx="19982626" cy="6617196"/>
          </a:xfrm>
          <a:prstGeom prst="rect">
            <a:avLst/>
          </a:prstGeom>
          <a:noFill/>
        </p:spPr>
        <p:txBody>
          <a:bodyPr wrap="square" rtlCol="0">
            <a:spAutoFit/>
          </a:bodyPr>
          <a:lstStyle/>
          <a:p>
            <a:r>
              <a:rPr lang="ro-RO" sz="4000" b="1" dirty="0">
                <a:latin typeface="Arial" charset="0"/>
                <a:ea typeface="Arial" charset="0"/>
                <a:cs typeface="Arial" charset="0"/>
              </a:rPr>
              <a:t>MATERIAL</a:t>
            </a:r>
            <a:r>
              <a:rPr lang="en-US" sz="4000" b="1" dirty="0">
                <a:latin typeface="Arial" charset="0"/>
                <a:ea typeface="Arial" charset="0"/>
                <a:cs typeface="Arial" charset="0"/>
              </a:rPr>
              <a:t>S AND METHODS</a:t>
            </a:r>
            <a:endParaRPr lang="ro-RO" sz="4000" b="1" dirty="0">
              <a:latin typeface="Arial" charset="0"/>
              <a:ea typeface="Arial" charset="0"/>
              <a:cs typeface="Arial" charset="0"/>
            </a:endParaRPr>
          </a:p>
          <a:p>
            <a:pPr algn="just"/>
            <a:r>
              <a:rPr lang="en-US" sz="3200" b="1" dirty="0">
                <a:latin typeface="Arial" charset="0"/>
                <a:ea typeface="Arial" charset="0"/>
                <a:cs typeface="Arial" charset="0"/>
              </a:rPr>
              <a:t>The methodology consisted in the biometric data evaluation gathered from oak stands, geographically correlated content from the forest management plans</a:t>
            </a:r>
            <a:r>
              <a:rPr lang="ro-RO" sz="3200" b="1" dirty="0">
                <a:latin typeface="Arial" charset="0"/>
                <a:ea typeface="Arial" charset="0"/>
                <a:cs typeface="Arial" charset="0"/>
              </a:rPr>
              <a:t> (***INCDS, 2014-2023), </a:t>
            </a:r>
            <a:r>
              <a:rPr lang="en-US" sz="3200" b="1" dirty="0">
                <a:latin typeface="Arial" charset="0"/>
                <a:ea typeface="Arial" charset="0"/>
                <a:cs typeface="Arial" charset="0"/>
              </a:rPr>
              <a:t>and data such as abiotic factors </a:t>
            </a:r>
            <a:r>
              <a:rPr lang="ro-RO" sz="3200" b="1" dirty="0">
                <a:latin typeface="Arial" charset="0"/>
                <a:ea typeface="Arial" charset="0"/>
                <a:cs typeface="Arial" charset="0"/>
              </a:rPr>
              <a:t>(</a:t>
            </a:r>
            <a:r>
              <a:rPr lang="en-US" sz="3200" b="1" dirty="0">
                <a:latin typeface="Arial" charset="0"/>
                <a:ea typeface="Arial" charset="0"/>
                <a:cs typeface="Arial" charset="0"/>
              </a:rPr>
              <a:t>draught, floods, and other similar environmental hazards) and biotic factors </a:t>
            </a:r>
            <a:r>
              <a:rPr lang="ro-RO" sz="3200" b="1" dirty="0">
                <a:latin typeface="Arial" charset="0"/>
                <a:ea typeface="Arial" charset="0"/>
                <a:cs typeface="Arial" charset="0"/>
              </a:rPr>
              <a:t>(</a:t>
            </a:r>
            <a:r>
              <a:rPr lang="en-US" sz="3200" b="1" dirty="0">
                <a:latin typeface="Arial" charset="0"/>
                <a:ea typeface="Arial" charset="0"/>
                <a:cs typeface="Arial" charset="0"/>
              </a:rPr>
              <a:t>specific defoliating insects, tree diseases and other forest pests</a:t>
            </a:r>
            <a:r>
              <a:rPr lang="ro-RO" sz="3200" b="1" dirty="0">
                <a:latin typeface="Arial" charset="0"/>
                <a:ea typeface="Arial" charset="0"/>
                <a:cs typeface="Arial" charset="0"/>
              </a:rPr>
              <a:t>) </a:t>
            </a:r>
            <a:r>
              <a:rPr lang="en-US" sz="3200" b="1" dirty="0">
                <a:latin typeface="Arial" charset="0"/>
                <a:ea typeface="Arial" charset="0"/>
                <a:cs typeface="Arial" charset="0"/>
              </a:rPr>
              <a:t>which inflicted an influence upon these forests during the </a:t>
            </a:r>
            <a:r>
              <a:rPr lang="en-US" sz="3200" b="1" dirty="0" err="1">
                <a:latin typeface="Arial" charset="0"/>
                <a:ea typeface="Arial" charset="0"/>
                <a:cs typeface="Arial" charset="0"/>
              </a:rPr>
              <a:t>analysed</a:t>
            </a:r>
            <a:r>
              <a:rPr lang="en-US" sz="3200" b="1" dirty="0">
                <a:latin typeface="Arial" charset="0"/>
                <a:ea typeface="Arial" charset="0"/>
                <a:cs typeface="Arial" charset="0"/>
              </a:rPr>
              <a:t> period of time</a:t>
            </a:r>
            <a:r>
              <a:rPr lang="ro-RO" sz="3200" b="1" dirty="0">
                <a:latin typeface="Arial" charset="0"/>
                <a:ea typeface="Arial" charset="0"/>
                <a:cs typeface="Arial" charset="0"/>
              </a:rPr>
              <a:t>. </a:t>
            </a:r>
            <a:r>
              <a:rPr lang="en-US" sz="3200" b="1" dirty="0">
                <a:latin typeface="Arial" charset="0"/>
                <a:ea typeface="Arial" charset="0"/>
                <a:cs typeface="Arial" charset="0"/>
              </a:rPr>
              <a:t>The study area included oak stands (Quercus spp.) located within the Romanian forest-steppe region (Figure 1). Existing vegetation boundaries (</a:t>
            </a:r>
            <a:r>
              <a:rPr lang="en-US" sz="3200" b="1" dirty="0" err="1">
                <a:latin typeface="Arial" charset="0"/>
                <a:ea typeface="Arial" charset="0"/>
                <a:cs typeface="Arial" charset="0"/>
              </a:rPr>
              <a:t>Pașcovschi</a:t>
            </a:r>
            <a:r>
              <a:rPr lang="en-US" sz="3200" b="1" dirty="0">
                <a:latin typeface="Arial" charset="0"/>
                <a:ea typeface="Arial" charset="0"/>
                <a:cs typeface="Arial" charset="0"/>
              </a:rPr>
              <a:t> &amp; </a:t>
            </a:r>
            <a:r>
              <a:rPr lang="en-US" sz="3200" b="1" dirty="0" err="1">
                <a:latin typeface="Arial" charset="0"/>
                <a:ea typeface="Arial" charset="0"/>
                <a:cs typeface="Arial" charset="0"/>
              </a:rPr>
              <a:t>Doniță</a:t>
            </a:r>
            <a:r>
              <a:rPr lang="en-US" sz="3200" b="1" dirty="0">
                <a:latin typeface="Arial" charset="0"/>
                <a:ea typeface="Arial" charset="0"/>
                <a:cs typeface="Arial" charset="0"/>
              </a:rPr>
              <a:t>, 1967) were processed, while the internal river floodplains, characterized by specific riparian vegetation, were excluded. To assess the diversity of biotic and abiotic factors, the Shannon, Simpson, and </a:t>
            </a:r>
            <a:r>
              <a:rPr lang="en-US" sz="3200" b="1" dirty="0" err="1">
                <a:latin typeface="Arial" charset="0"/>
                <a:ea typeface="Arial" charset="0"/>
                <a:cs typeface="Arial" charset="0"/>
              </a:rPr>
              <a:t>Pielou</a:t>
            </a:r>
            <a:r>
              <a:rPr lang="en-US" sz="3200" b="1" dirty="0">
                <a:latin typeface="Arial" charset="0"/>
                <a:ea typeface="Arial" charset="0"/>
                <a:cs typeface="Arial" charset="0"/>
              </a:rPr>
              <a:t> ecological indices were calculated using the attack intensity values recorded for each identified factor. To evaluate the similarity among the analyzed years in relation to the considered biotic and abiotic factors, a hierarchical clustering analysis based on Bray–Curtis distance was </a:t>
            </a:r>
            <a:r>
              <a:rPr lang="en-US" sz="3200" b="1" dirty="0" err="1">
                <a:latin typeface="Arial" charset="0"/>
                <a:ea typeface="Arial" charset="0"/>
                <a:cs typeface="Arial" charset="0"/>
              </a:rPr>
              <a:t>applied.Statistical</a:t>
            </a:r>
            <a:r>
              <a:rPr lang="en-US" sz="3200" b="1" dirty="0">
                <a:latin typeface="Arial" charset="0"/>
                <a:ea typeface="Arial" charset="0"/>
                <a:cs typeface="Arial" charset="0"/>
              </a:rPr>
              <a:t> analyses and ecological index calculations were performed using R  4.5.1.</a:t>
            </a:r>
            <a:endParaRPr lang="ro-RO" sz="3200" b="1" dirty="0">
              <a:latin typeface="Arial" charset="0"/>
              <a:ea typeface="Arial" charset="0"/>
              <a:cs typeface="Arial" charset="0"/>
            </a:endParaRPr>
          </a:p>
        </p:txBody>
      </p:sp>
      <p:sp>
        <p:nvSpPr>
          <p:cNvPr id="22" name="TextBox 21">
            <a:extLst>
              <a:ext uri="{FF2B5EF4-FFF2-40B4-BE49-F238E27FC236}">
                <a16:creationId xmlns:a16="http://schemas.microsoft.com/office/drawing/2014/main" id="{563B9A89-EFB4-635D-9B32-D342E9E37300}"/>
              </a:ext>
            </a:extLst>
          </p:cNvPr>
          <p:cNvSpPr txBox="1"/>
          <p:nvPr/>
        </p:nvSpPr>
        <p:spPr>
          <a:xfrm>
            <a:off x="1891896" y="21055307"/>
            <a:ext cx="29438061" cy="707886"/>
          </a:xfrm>
          <a:prstGeom prst="rect">
            <a:avLst/>
          </a:prstGeom>
          <a:noFill/>
        </p:spPr>
        <p:txBody>
          <a:bodyPr wrap="square" rtlCol="0">
            <a:spAutoFit/>
          </a:bodyPr>
          <a:lstStyle/>
          <a:p>
            <a:r>
              <a:rPr lang="ro-RO" sz="4000" b="1" dirty="0">
                <a:latin typeface="Arial" charset="0"/>
                <a:ea typeface="Arial" charset="0"/>
                <a:cs typeface="Arial" charset="0"/>
              </a:rPr>
              <a:t>RE</a:t>
            </a:r>
            <a:r>
              <a:rPr lang="en-US" sz="4000" b="1" dirty="0">
                <a:latin typeface="Arial" charset="0"/>
                <a:ea typeface="Arial" charset="0"/>
                <a:cs typeface="Arial" charset="0"/>
              </a:rPr>
              <a:t>S</a:t>
            </a:r>
            <a:r>
              <a:rPr lang="ro-RO" sz="4000" b="1" dirty="0" err="1">
                <a:latin typeface="Arial" charset="0"/>
                <a:ea typeface="Arial" charset="0"/>
                <a:cs typeface="Arial" charset="0"/>
              </a:rPr>
              <a:t>ULT</a:t>
            </a:r>
            <a:r>
              <a:rPr lang="en-US" sz="4000" b="1" dirty="0">
                <a:latin typeface="Arial" charset="0"/>
                <a:ea typeface="Arial" charset="0"/>
                <a:cs typeface="Arial" charset="0"/>
              </a:rPr>
              <a:t>S AND </a:t>
            </a:r>
            <a:r>
              <a:rPr lang="en-US" sz="4000" b="1" dirty="0" err="1">
                <a:latin typeface="Arial" charset="0"/>
                <a:ea typeface="Arial" charset="0"/>
                <a:cs typeface="Arial" charset="0"/>
              </a:rPr>
              <a:t>DISCUTIONS</a:t>
            </a:r>
            <a:endParaRPr lang="ro-RO" sz="4000" b="1" dirty="0">
              <a:solidFill>
                <a:srgbClr val="FF0000"/>
              </a:solidFill>
              <a:latin typeface="Arial" charset="0"/>
              <a:ea typeface="Arial" charset="0"/>
              <a:cs typeface="Arial" charset="0"/>
            </a:endParaRPr>
          </a:p>
        </p:txBody>
      </p:sp>
      <p:sp>
        <p:nvSpPr>
          <p:cNvPr id="23" name="TextBox 22">
            <a:extLst>
              <a:ext uri="{FF2B5EF4-FFF2-40B4-BE49-F238E27FC236}">
                <a16:creationId xmlns:a16="http://schemas.microsoft.com/office/drawing/2014/main" id="{16CCB446-57A1-4E3B-E09D-FA6334D3088D}"/>
              </a:ext>
            </a:extLst>
          </p:cNvPr>
          <p:cNvSpPr txBox="1"/>
          <p:nvPr/>
        </p:nvSpPr>
        <p:spPr>
          <a:xfrm>
            <a:off x="1187155" y="37098529"/>
            <a:ext cx="13443245" cy="2185214"/>
          </a:xfrm>
          <a:prstGeom prst="rect">
            <a:avLst/>
          </a:prstGeom>
          <a:noFill/>
        </p:spPr>
        <p:txBody>
          <a:bodyPr wrap="square" rtlCol="0">
            <a:spAutoFit/>
          </a:bodyPr>
          <a:lstStyle/>
          <a:p>
            <a:r>
              <a:rPr lang="ro-RO" sz="4000" b="1" dirty="0" err="1">
                <a:latin typeface="Arial" charset="0"/>
                <a:ea typeface="Arial" charset="0"/>
                <a:cs typeface="Arial" charset="0"/>
              </a:rPr>
              <a:t>CONCLU</a:t>
            </a:r>
            <a:r>
              <a:rPr lang="en-US" sz="4000" b="1" dirty="0">
                <a:latin typeface="Arial" charset="0"/>
                <a:ea typeface="Arial" charset="0"/>
                <a:cs typeface="Arial" charset="0"/>
              </a:rPr>
              <a:t>SIONS</a:t>
            </a:r>
            <a:endParaRPr lang="ro-RO" sz="4000" b="1" dirty="0">
              <a:latin typeface="Arial" charset="0"/>
              <a:ea typeface="Arial" charset="0"/>
              <a:cs typeface="Arial" charset="0"/>
            </a:endParaRPr>
          </a:p>
          <a:p>
            <a:pPr algn="just"/>
            <a:r>
              <a:rPr lang="en-US" sz="3200" b="1" dirty="0">
                <a:latin typeface="Arial" charset="0"/>
                <a:ea typeface="Arial" charset="0"/>
                <a:cs typeface="Arial" charset="0"/>
              </a:rPr>
              <a:t>The results confirm a gradual dynamic of ecological imbalance, without radical structural changes, but with clear indications of increasing pressure on oak-dominated forest stands.</a:t>
            </a:r>
            <a:endParaRPr lang="ro-RO" sz="3200" b="1" dirty="0">
              <a:latin typeface="Arial" charset="0"/>
              <a:ea typeface="Arial" charset="0"/>
              <a:cs typeface="Arial" charset="0"/>
            </a:endParaRPr>
          </a:p>
        </p:txBody>
      </p:sp>
      <p:cxnSp>
        <p:nvCxnSpPr>
          <p:cNvPr id="24" name="Straight Connector 23">
            <a:extLst>
              <a:ext uri="{FF2B5EF4-FFF2-40B4-BE49-F238E27FC236}">
                <a16:creationId xmlns:a16="http://schemas.microsoft.com/office/drawing/2014/main" id="{1C6CFD53-5DDB-0832-A436-3F1554F6EE88}"/>
              </a:ext>
            </a:extLst>
          </p:cNvPr>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4F3688-A18B-0124-5E51-809FD1BF1EE7}"/>
              </a:ext>
            </a:extLst>
          </p:cNvPr>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A12D30E-A6DB-EC82-A671-F4AD7C3A65D1}"/>
              </a:ext>
            </a:extLst>
          </p:cNvPr>
          <p:cNvSpPr txBox="1"/>
          <p:nvPr/>
        </p:nvSpPr>
        <p:spPr>
          <a:xfrm>
            <a:off x="4974336" y="1684421"/>
            <a:ext cx="21945600" cy="4708981"/>
          </a:xfrm>
          <a:prstGeom prst="rect">
            <a:avLst/>
          </a:prstGeom>
          <a:noFill/>
        </p:spPr>
        <p:txBody>
          <a:bodyPr wrap="square" rtlCol="0">
            <a:spAutoFit/>
          </a:bodyPr>
          <a:lstStyle/>
          <a:p>
            <a:pPr algn="ctr"/>
            <a:r>
              <a:rPr lang="ro-RO" sz="6000" b="1" dirty="0">
                <a:latin typeface="Arial Black" panose="020B0A04020102020204" pitchFamily="34" charset="0"/>
              </a:rPr>
              <a:t>Conferința anuală</a:t>
            </a:r>
            <a:endParaRPr lang="en-US" sz="6000" b="1" dirty="0">
              <a:latin typeface="Arial Black" panose="020B0A04020102020204" pitchFamily="34" charset="0"/>
            </a:endParaRPr>
          </a:p>
          <a:p>
            <a:pPr algn="ctr"/>
            <a:r>
              <a:rPr lang="en-US" sz="6000" b="1" dirty="0">
                <a:latin typeface="Arial Black" panose="020B0A04020102020204" pitchFamily="34" charset="0"/>
              </a:rPr>
              <a:t>"</a:t>
            </a:r>
            <a:r>
              <a:rPr lang="en-US" sz="6000" b="1" dirty="0" err="1">
                <a:latin typeface="Arial Black" panose="020B0A04020102020204" pitchFamily="34" charset="0"/>
              </a:rPr>
              <a:t>Realizări</a:t>
            </a:r>
            <a:r>
              <a:rPr lang="en-US" sz="6000" b="1" dirty="0">
                <a:latin typeface="Arial Black" panose="020B0A04020102020204" pitchFamily="34" charset="0"/>
              </a:rPr>
              <a:t> </a:t>
            </a:r>
            <a:r>
              <a:rPr lang="en-US" sz="6000" b="1" dirty="0" err="1">
                <a:latin typeface="Arial Black" panose="020B0A04020102020204" pitchFamily="34" charset="0"/>
              </a:rPr>
              <a:t>și</a:t>
            </a:r>
            <a:r>
              <a:rPr lang="en-US" sz="6000" b="1" dirty="0">
                <a:latin typeface="Arial Black" panose="020B0A04020102020204" pitchFamily="34" charset="0"/>
              </a:rPr>
              <a:t> perspective </a:t>
            </a:r>
            <a:r>
              <a:rPr lang="en-US" sz="6000" b="1" dirty="0" err="1">
                <a:latin typeface="Arial Black" panose="020B0A04020102020204" pitchFamily="34" charset="0"/>
              </a:rPr>
              <a:t>în</a:t>
            </a:r>
            <a:r>
              <a:rPr lang="en-US" sz="6000" b="1" dirty="0">
                <a:latin typeface="Arial Black" panose="020B0A04020102020204" pitchFamily="34" charset="0"/>
              </a:rPr>
              <a:t> </a:t>
            </a:r>
            <a:r>
              <a:rPr lang="en-US" sz="6000" b="1" dirty="0" err="1">
                <a:latin typeface="Arial Black" panose="020B0A04020102020204" pitchFamily="34" charset="0"/>
              </a:rPr>
              <a:t>cercetarea</a:t>
            </a:r>
            <a:r>
              <a:rPr lang="en-US" sz="6000" b="1" dirty="0">
                <a:latin typeface="Arial Black" panose="020B0A04020102020204" pitchFamily="34" charset="0"/>
              </a:rPr>
              <a:t> </a:t>
            </a:r>
            <a:r>
              <a:rPr lang="en-US" sz="6000" b="1" dirty="0" err="1">
                <a:latin typeface="Arial Black" panose="020B0A04020102020204" pitchFamily="34" charset="0"/>
              </a:rPr>
              <a:t>agricolă</a:t>
            </a:r>
            <a:r>
              <a:rPr lang="en-US" sz="6000" b="1" dirty="0">
                <a:latin typeface="Arial Black" panose="020B0A04020102020204" pitchFamily="34" charset="0"/>
              </a:rPr>
              <a:t> </a:t>
            </a:r>
          </a:p>
          <a:p>
            <a:pPr algn="ctr"/>
            <a:r>
              <a:rPr lang="en-US" sz="6000" b="1" dirty="0" err="1">
                <a:latin typeface="Arial Black" panose="020B0A04020102020204" pitchFamily="34" charset="0"/>
              </a:rPr>
              <a:t>și</a:t>
            </a:r>
            <a:r>
              <a:rPr lang="en-US" sz="6000" b="1" dirty="0">
                <a:latin typeface="Arial Black" panose="020B0A04020102020204" pitchFamily="34" charset="0"/>
              </a:rPr>
              <a:t> </a:t>
            </a:r>
            <a:r>
              <a:rPr lang="en-US" sz="6000" b="1" dirty="0" err="1">
                <a:latin typeface="Arial Black" panose="020B0A04020102020204" pitchFamily="34" charset="0"/>
              </a:rPr>
              <a:t>silvică</a:t>
            </a:r>
            <a:r>
              <a:rPr lang="en-US" sz="6000" b="1" dirty="0">
                <a:latin typeface="Arial Black" panose="020B0A04020102020204" pitchFamily="34" charset="0"/>
              </a:rPr>
              <a:t> </a:t>
            </a:r>
            <a:r>
              <a:rPr lang="en-US" sz="6000" b="1" dirty="0" err="1">
                <a:latin typeface="Arial Black" panose="020B0A04020102020204" pitchFamily="34" charset="0"/>
              </a:rPr>
              <a:t>românească</a:t>
            </a:r>
            <a:r>
              <a:rPr lang="en-US" sz="6000" b="1" dirty="0">
                <a:latin typeface="Arial Black" panose="020B0A04020102020204" pitchFamily="34" charset="0"/>
              </a:rPr>
              <a:t>”</a:t>
            </a:r>
          </a:p>
          <a:p>
            <a:pPr algn="ctr"/>
            <a:r>
              <a:rPr lang="en-US" sz="6000" b="1" dirty="0">
                <a:latin typeface="Arial Black" panose="020B0A04020102020204" pitchFamily="34" charset="0"/>
              </a:rPr>
              <a:t>Edi</a:t>
            </a:r>
            <a:r>
              <a:rPr lang="ro-RO" sz="6000" b="1" dirty="0" err="1">
                <a:latin typeface="Arial Black" panose="020B0A04020102020204" pitchFamily="34" charset="0"/>
              </a:rPr>
              <a:t>ția</a:t>
            </a:r>
            <a:r>
              <a:rPr lang="ro-RO" sz="6000" b="1" dirty="0">
                <a:latin typeface="Arial Black" panose="020B0A04020102020204" pitchFamily="34" charset="0"/>
              </a:rPr>
              <a:t> a V-a – 2</a:t>
            </a:r>
            <a:r>
              <a:rPr lang="en-US" sz="6000" b="1" dirty="0">
                <a:latin typeface="Arial Black" panose="020B0A04020102020204" pitchFamily="34" charset="0"/>
              </a:rPr>
              <a:t>8</a:t>
            </a:r>
            <a:r>
              <a:rPr lang="ro-RO" sz="6000" b="1" dirty="0">
                <a:latin typeface="Arial Black" panose="020B0A04020102020204" pitchFamily="34" charset="0"/>
              </a:rPr>
              <a:t> mai 2026</a:t>
            </a:r>
          </a:p>
          <a:p>
            <a:endParaRPr lang="en-US" sz="6000" dirty="0"/>
          </a:p>
        </p:txBody>
      </p:sp>
      <p:pic>
        <p:nvPicPr>
          <p:cNvPr id="26" name="Picture 25">
            <a:extLst>
              <a:ext uri="{FF2B5EF4-FFF2-40B4-BE49-F238E27FC236}">
                <a16:creationId xmlns:a16="http://schemas.microsoft.com/office/drawing/2014/main" id="{4EF4070F-2BA2-26C3-92B4-687491A5E8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pic>
        <p:nvPicPr>
          <p:cNvPr id="2" name="Picture 1">
            <a:extLst>
              <a:ext uri="{FF2B5EF4-FFF2-40B4-BE49-F238E27FC236}">
                <a16:creationId xmlns:a16="http://schemas.microsoft.com/office/drawing/2014/main" id="{BA6CCE6D-7127-6C8A-F58B-16B84E13D1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77267" y="1655273"/>
            <a:ext cx="4574800" cy="3202852"/>
          </a:xfrm>
          <a:prstGeom prst="rect">
            <a:avLst/>
          </a:prstGeom>
          <a:noFill/>
          <a:ln>
            <a:noFill/>
          </a:ln>
        </p:spPr>
      </p:pic>
      <p:pic>
        <p:nvPicPr>
          <p:cNvPr id="3" name="Picture 2">
            <a:extLst>
              <a:ext uri="{FF2B5EF4-FFF2-40B4-BE49-F238E27FC236}">
                <a16:creationId xmlns:a16="http://schemas.microsoft.com/office/drawing/2014/main" id="{90931E18-B4EC-7C55-2CEC-0AF86CE8A9DB}"/>
              </a:ext>
            </a:extLst>
          </p:cNvPr>
          <p:cNvPicPr>
            <a:picLocks noChangeAspect="1"/>
          </p:cNvPicPr>
          <p:nvPr/>
        </p:nvPicPr>
        <p:blipFill>
          <a:blip r:embed="rId4"/>
          <a:stretch>
            <a:fillRect/>
          </a:stretch>
        </p:blipFill>
        <p:spPr>
          <a:xfrm>
            <a:off x="22010914" y="14131933"/>
            <a:ext cx="8496478" cy="6007343"/>
          </a:xfrm>
          <a:prstGeom prst="rect">
            <a:avLst/>
          </a:prstGeom>
        </p:spPr>
      </p:pic>
      <p:pic>
        <p:nvPicPr>
          <p:cNvPr id="4" name="Picture 3">
            <a:extLst>
              <a:ext uri="{FF2B5EF4-FFF2-40B4-BE49-F238E27FC236}">
                <a16:creationId xmlns:a16="http://schemas.microsoft.com/office/drawing/2014/main" id="{F3CBC544-C400-3674-BFA1-0F8217AF20F2}"/>
              </a:ext>
            </a:extLst>
          </p:cNvPr>
          <p:cNvPicPr>
            <a:picLocks noChangeAspect="1"/>
          </p:cNvPicPr>
          <p:nvPr/>
        </p:nvPicPr>
        <p:blipFill>
          <a:blip r:embed="rId5"/>
          <a:stretch>
            <a:fillRect/>
          </a:stretch>
        </p:blipFill>
        <p:spPr>
          <a:xfrm>
            <a:off x="265015" y="28701857"/>
            <a:ext cx="8049714" cy="6494966"/>
          </a:xfrm>
          <a:prstGeom prst="rect">
            <a:avLst/>
          </a:prstGeom>
        </p:spPr>
      </p:pic>
      <p:sp>
        <p:nvSpPr>
          <p:cNvPr id="5" name="TextBox 4">
            <a:extLst>
              <a:ext uri="{FF2B5EF4-FFF2-40B4-BE49-F238E27FC236}">
                <a16:creationId xmlns:a16="http://schemas.microsoft.com/office/drawing/2014/main" id="{7CCC4968-F399-5382-4CD0-A439626F0689}"/>
              </a:ext>
            </a:extLst>
          </p:cNvPr>
          <p:cNvSpPr txBox="1"/>
          <p:nvPr/>
        </p:nvSpPr>
        <p:spPr>
          <a:xfrm>
            <a:off x="22329028" y="20076437"/>
            <a:ext cx="8496478" cy="584775"/>
          </a:xfrm>
          <a:prstGeom prst="rect">
            <a:avLst/>
          </a:prstGeom>
          <a:noFill/>
        </p:spPr>
        <p:txBody>
          <a:bodyPr wrap="square" rtlCol="0">
            <a:spAutoFit/>
          </a:bodyPr>
          <a:lstStyle/>
          <a:p>
            <a:pPr algn="ctr"/>
            <a:r>
              <a:rPr lang="en-GB" sz="3200" b="1" dirty="0"/>
              <a:t>Figure 1. Research area</a:t>
            </a:r>
          </a:p>
        </p:txBody>
      </p:sp>
      <p:sp>
        <p:nvSpPr>
          <p:cNvPr id="6" name="TextBox 5">
            <a:extLst>
              <a:ext uri="{FF2B5EF4-FFF2-40B4-BE49-F238E27FC236}">
                <a16:creationId xmlns:a16="http://schemas.microsoft.com/office/drawing/2014/main" id="{11A5625D-1C96-4D88-1E35-B2A69604DF4E}"/>
              </a:ext>
            </a:extLst>
          </p:cNvPr>
          <p:cNvSpPr txBox="1"/>
          <p:nvPr/>
        </p:nvSpPr>
        <p:spPr>
          <a:xfrm>
            <a:off x="723901" y="35365152"/>
            <a:ext cx="6616699" cy="1569660"/>
          </a:xfrm>
          <a:prstGeom prst="rect">
            <a:avLst/>
          </a:prstGeom>
          <a:noFill/>
        </p:spPr>
        <p:txBody>
          <a:bodyPr wrap="square" rtlCol="0">
            <a:spAutoFit/>
          </a:bodyPr>
          <a:lstStyle/>
          <a:p>
            <a:pPr algn="ctr"/>
            <a:r>
              <a:rPr lang="ro-RO" sz="3200" b="1" dirty="0" err="1"/>
              <a:t>Figur</a:t>
            </a:r>
            <a:r>
              <a:rPr lang="en-US" sz="3200" b="1" dirty="0"/>
              <a:t>e</a:t>
            </a:r>
            <a:r>
              <a:rPr lang="ro-RO" sz="3200" b="1" dirty="0"/>
              <a:t> 2. </a:t>
            </a:r>
            <a:r>
              <a:rPr lang="en-US" sz="3200" b="1" dirty="0"/>
              <a:t>Dynamics of tree species composition in the Romanian forest-steppe during 1960–2009</a:t>
            </a:r>
            <a:endParaRPr lang="en-GB" sz="3200" dirty="0"/>
          </a:p>
        </p:txBody>
      </p:sp>
      <p:pic>
        <p:nvPicPr>
          <p:cNvPr id="7" name="Picture 6">
            <a:extLst>
              <a:ext uri="{FF2B5EF4-FFF2-40B4-BE49-F238E27FC236}">
                <a16:creationId xmlns:a16="http://schemas.microsoft.com/office/drawing/2014/main" id="{F866AF65-E156-5455-9275-E66C80D53081}"/>
              </a:ext>
            </a:extLst>
          </p:cNvPr>
          <p:cNvPicPr>
            <a:picLocks noChangeAspect="1"/>
          </p:cNvPicPr>
          <p:nvPr/>
        </p:nvPicPr>
        <p:blipFill>
          <a:blip r:embed="rId6"/>
          <a:stretch>
            <a:fillRect/>
          </a:stretch>
        </p:blipFill>
        <p:spPr>
          <a:xfrm>
            <a:off x="20734483" y="28593015"/>
            <a:ext cx="11049340" cy="6603808"/>
          </a:xfrm>
          <a:prstGeom prst="rect">
            <a:avLst/>
          </a:prstGeom>
        </p:spPr>
      </p:pic>
      <p:sp>
        <p:nvSpPr>
          <p:cNvPr id="10" name="TextBox 9">
            <a:extLst>
              <a:ext uri="{FF2B5EF4-FFF2-40B4-BE49-F238E27FC236}">
                <a16:creationId xmlns:a16="http://schemas.microsoft.com/office/drawing/2014/main" id="{C314CC5A-0589-8457-97B3-AAC61E92C72C}"/>
              </a:ext>
            </a:extLst>
          </p:cNvPr>
          <p:cNvSpPr txBox="1"/>
          <p:nvPr/>
        </p:nvSpPr>
        <p:spPr>
          <a:xfrm>
            <a:off x="21594795" y="35621756"/>
            <a:ext cx="10189028" cy="1077218"/>
          </a:xfrm>
          <a:prstGeom prst="rect">
            <a:avLst/>
          </a:prstGeom>
          <a:noFill/>
        </p:spPr>
        <p:txBody>
          <a:bodyPr wrap="square" rtlCol="0">
            <a:spAutoFit/>
          </a:bodyPr>
          <a:lstStyle/>
          <a:p>
            <a:pPr algn="ctr"/>
            <a:r>
              <a:rPr lang="ro-RO" sz="3200" b="1" dirty="0" err="1"/>
              <a:t>Figur</a:t>
            </a:r>
            <a:r>
              <a:rPr lang="en-US" sz="3200" b="1" dirty="0"/>
              <a:t>e</a:t>
            </a:r>
            <a:r>
              <a:rPr lang="ro-RO" sz="3200" b="1" dirty="0"/>
              <a:t> 4. </a:t>
            </a:r>
            <a:r>
              <a:rPr lang="en-US" sz="3200" b="1" dirty="0"/>
              <a:t>Variation of ecological indices in oak ecosystems within the Romanian forest-steppe</a:t>
            </a:r>
            <a:endParaRPr lang="en-US" sz="3200" dirty="0"/>
          </a:p>
        </p:txBody>
      </p:sp>
      <p:sp>
        <p:nvSpPr>
          <p:cNvPr id="29" name="TextBox 28">
            <a:extLst>
              <a:ext uri="{FF2B5EF4-FFF2-40B4-BE49-F238E27FC236}">
                <a16:creationId xmlns:a16="http://schemas.microsoft.com/office/drawing/2014/main" id="{3A1A50FE-5503-67F1-ACD1-13EEF4DEE278}"/>
              </a:ext>
            </a:extLst>
          </p:cNvPr>
          <p:cNvSpPr txBox="1"/>
          <p:nvPr/>
        </p:nvSpPr>
        <p:spPr>
          <a:xfrm>
            <a:off x="1891896" y="21885914"/>
            <a:ext cx="28615496" cy="6494085"/>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A total of 1,010 forests within the forest-steppe region were identified and mapped, of which 289 were selected for analysis, namely those in which biotic and abiotic factors affecting oak species were recorded.</a:t>
            </a:r>
          </a:p>
          <a:p>
            <a:pPr algn="just"/>
            <a:r>
              <a:rPr lang="en-US" sz="3200" b="1" dirty="0">
                <a:latin typeface="Arial" panose="020B0604020202020204" pitchFamily="34" charset="0"/>
                <a:cs typeface="Arial" panose="020B0604020202020204" pitchFamily="34" charset="0"/>
              </a:rPr>
              <a:t>Oak-dominated formations continue to play an important role in the vegetation structure of the forest-steppe region; however, they exhibit a slight decreasing trend in the occupied area (Figure 2). This phenomenon is primarily driven by the replacement of degraded downy oak stands, which were repeatedly subjected to illegal cutting and continuous grazing, both prior to and following the nationalization of forests, although at a lower intensity in the latter period.</a:t>
            </a:r>
          </a:p>
          <a:p>
            <a:pPr algn="just"/>
            <a:r>
              <a:rPr lang="en-US" sz="3200" b="1" dirty="0">
                <a:latin typeface="Arial" panose="020B0604020202020204" pitchFamily="34" charset="0"/>
                <a:cs typeface="Arial" panose="020B0604020202020204" pitchFamily="34" charset="0"/>
              </a:rPr>
              <a:t>The heatmap analysis highlights the existence of distinct periods characterized by varying intensities of biotic and abiotic factors, as well as their grouping according to temporal dynamics (Figure 3). The dendrogram indicates a clear separation of years into clusters characterized by different levels of biotic and abiotic pressure, while, at the level of the analyzed factors, groups with consistently low occurrence (SC, SE, BG, ER, AD), intermittent occurrence (OB, LD, MA), and episodic occurrence (TV), characterized by peaks in attack intensity, can be observed.</a:t>
            </a:r>
            <a:endParaRPr lang="ro-RO" sz="3200" b="1" dirty="0">
              <a:latin typeface="Arial" panose="020B0604020202020204" pitchFamily="34" charset="0"/>
              <a:cs typeface="Arial" panose="020B0604020202020204" pitchFamily="34" charset="0"/>
            </a:endParaRPr>
          </a:p>
          <a:p>
            <a:pPr algn="just"/>
            <a:r>
              <a:rPr lang="en-US" sz="3200" b="1" dirty="0">
                <a:latin typeface="Arial" panose="020B0604020202020204" pitchFamily="34" charset="0"/>
                <a:cs typeface="Arial" panose="020B0604020202020204" pitchFamily="34" charset="0"/>
              </a:rPr>
              <a:t>The variation in ecological indices reflects the response of oak ecosystems within the Romanian forest-steppe to a limiting and variable climatic environment. The high diversity values recorded during the first analyzed decades suggest a relatively stable state of biotic and abiotic factors, whereas the decline in the Shannon and </a:t>
            </a:r>
            <a:r>
              <a:rPr lang="en-US" sz="3200" b="1" dirty="0" err="1">
                <a:latin typeface="Arial" panose="020B0604020202020204" pitchFamily="34" charset="0"/>
                <a:cs typeface="Arial" panose="020B0604020202020204" pitchFamily="34" charset="0"/>
              </a:rPr>
              <a:t>Pielou</a:t>
            </a:r>
            <a:r>
              <a:rPr lang="en-US" sz="3200" b="1" dirty="0">
                <a:latin typeface="Arial" panose="020B0604020202020204" pitchFamily="34" charset="0"/>
                <a:cs typeface="Arial" panose="020B0604020202020204" pitchFamily="34" charset="0"/>
              </a:rPr>
              <a:t> indices in recent periods indicates an intensification of biotic and abiotic stress (Figure 4).</a:t>
            </a:r>
            <a:endParaRPr lang="en-GB" sz="32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5AE802B3-439C-73F4-4997-08A33863A27B}"/>
              </a:ext>
            </a:extLst>
          </p:cNvPr>
          <p:cNvPicPr>
            <a:picLocks noChangeAspect="1"/>
          </p:cNvPicPr>
          <p:nvPr/>
        </p:nvPicPr>
        <p:blipFill>
          <a:blip r:embed="rId7"/>
          <a:srcRect t="2763"/>
          <a:stretch>
            <a:fillRect/>
          </a:stretch>
        </p:blipFill>
        <p:spPr>
          <a:xfrm>
            <a:off x="8314729" y="28246580"/>
            <a:ext cx="12241333" cy="7114110"/>
          </a:xfrm>
          <a:prstGeom prst="rect">
            <a:avLst/>
          </a:prstGeom>
        </p:spPr>
      </p:pic>
      <p:sp>
        <p:nvSpPr>
          <p:cNvPr id="13" name="TextBox 12">
            <a:extLst>
              <a:ext uri="{FF2B5EF4-FFF2-40B4-BE49-F238E27FC236}">
                <a16:creationId xmlns:a16="http://schemas.microsoft.com/office/drawing/2014/main" id="{08CB45A1-5BC4-EC65-7630-4299A9BA7536}"/>
              </a:ext>
            </a:extLst>
          </p:cNvPr>
          <p:cNvSpPr txBox="1"/>
          <p:nvPr/>
        </p:nvSpPr>
        <p:spPr>
          <a:xfrm>
            <a:off x="9617356" y="35617936"/>
            <a:ext cx="10187591" cy="1077218"/>
          </a:xfrm>
          <a:prstGeom prst="rect">
            <a:avLst/>
          </a:prstGeom>
          <a:noFill/>
        </p:spPr>
        <p:txBody>
          <a:bodyPr wrap="square" rtlCol="0">
            <a:spAutoFit/>
          </a:bodyPr>
          <a:lstStyle/>
          <a:p>
            <a:pPr algn="ctr"/>
            <a:r>
              <a:rPr lang="ro-RO" sz="3200" b="1" dirty="0" err="1"/>
              <a:t>Figur</a:t>
            </a:r>
            <a:r>
              <a:rPr lang="en-US" sz="3200" b="1" dirty="0"/>
              <a:t>e</a:t>
            </a:r>
            <a:r>
              <a:rPr lang="ro-RO" sz="3200" b="1" dirty="0"/>
              <a:t> 3. </a:t>
            </a:r>
            <a:r>
              <a:rPr lang="ro-RO" sz="3200" b="1" dirty="0" err="1"/>
              <a:t>Heatmap</a:t>
            </a:r>
            <a:r>
              <a:rPr lang="ro-RO" sz="3200" b="1" dirty="0"/>
              <a:t> </a:t>
            </a:r>
            <a:r>
              <a:rPr lang="en-US" sz="3200" b="1" dirty="0"/>
              <a:t>based on </a:t>
            </a:r>
            <a:r>
              <a:rPr lang="ro-RO" sz="3200" b="1" dirty="0"/>
              <a:t>Bray-Curtis</a:t>
            </a:r>
            <a:r>
              <a:rPr lang="en-US" sz="3200" b="1" dirty="0"/>
              <a:t> distance for biotic and abiotic factors</a:t>
            </a:r>
            <a:r>
              <a:rPr lang="ro-RO" sz="3200" b="1" dirty="0"/>
              <a:t> (1965-2009)</a:t>
            </a:r>
            <a:endParaRPr lang="en-GB" sz="3200" b="1" dirty="0"/>
          </a:p>
        </p:txBody>
      </p:sp>
      <p:sp>
        <p:nvSpPr>
          <p:cNvPr id="14" name="TextBox 13">
            <a:extLst>
              <a:ext uri="{FF2B5EF4-FFF2-40B4-BE49-F238E27FC236}">
                <a16:creationId xmlns:a16="http://schemas.microsoft.com/office/drawing/2014/main" id="{FF4F3F9F-0210-589C-F98E-CB889863E6F3}"/>
              </a:ext>
            </a:extLst>
          </p:cNvPr>
          <p:cNvSpPr txBox="1"/>
          <p:nvPr/>
        </p:nvSpPr>
        <p:spPr>
          <a:xfrm>
            <a:off x="17064147" y="37099690"/>
            <a:ext cx="13443245" cy="2185214"/>
          </a:xfrm>
          <a:prstGeom prst="rect">
            <a:avLst/>
          </a:prstGeom>
          <a:noFill/>
        </p:spPr>
        <p:txBody>
          <a:bodyPr wrap="square" rtlCol="0">
            <a:spAutoFit/>
          </a:bodyPr>
          <a:lstStyle/>
          <a:p>
            <a:r>
              <a:rPr lang="ro-RO" sz="4000" b="1" dirty="0">
                <a:latin typeface="Arial" charset="0"/>
                <a:ea typeface="Arial" charset="0"/>
                <a:cs typeface="Arial" charset="0"/>
              </a:rPr>
              <a:t>ACKNOWLEDGEMENT</a:t>
            </a:r>
          </a:p>
          <a:p>
            <a:pPr algn="just"/>
            <a:r>
              <a:rPr lang="en-US" sz="3200" b="1" dirty="0">
                <a:latin typeface="Arial" charset="0"/>
                <a:ea typeface="Arial" charset="0"/>
                <a:cs typeface="Arial" charset="0"/>
              </a:rPr>
              <a:t>This study was conducted within the framework of the following projects:</a:t>
            </a:r>
            <a:r>
              <a:rPr lang="ro-RO" sz="3200" b="1" dirty="0">
                <a:latin typeface="Arial" charset="0"/>
                <a:ea typeface="Arial" charset="0"/>
                <a:cs typeface="Arial" charset="0"/>
              </a:rPr>
              <a:t> </a:t>
            </a:r>
            <a:r>
              <a:rPr lang="ro-RO" sz="3200" b="1" dirty="0" err="1">
                <a:latin typeface="Arial" charset="0"/>
                <a:ea typeface="Arial" charset="0"/>
                <a:cs typeface="Arial" charset="0"/>
              </a:rPr>
              <a:t>PN23090303</a:t>
            </a:r>
            <a:r>
              <a:rPr lang="ro-RO" sz="3200" b="1" dirty="0">
                <a:latin typeface="Arial" charset="0"/>
                <a:ea typeface="Arial" charset="0"/>
                <a:cs typeface="Arial" charset="0"/>
              </a:rPr>
              <a:t> </a:t>
            </a:r>
            <a:r>
              <a:rPr lang="en-US" sz="3200" b="1" dirty="0">
                <a:latin typeface="Arial" charset="0"/>
                <a:ea typeface="Arial" charset="0"/>
                <a:cs typeface="Arial" charset="0"/>
              </a:rPr>
              <a:t>and</a:t>
            </a:r>
            <a:r>
              <a:rPr lang="ro-RO" sz="3200" b="1" dirty="0">
                <a:latin typeface="Arial" charset="0"/>
                <a:ea typeface="Arial" charset="0"/>
                <a:cs typeface="Arial" charset="0"/>
              </a:rPr>
              <a:t> 113PHE/2025 (</a:t>
            </a:r>
            <a:r>
              <a:rPr lang="en-US" sz="3200" b="1" dirty="0">
                <a:latin typeface="Arial" charset="0"/>
                <a:ea typeface="Arial" charset="0"/>
                <a:cs typeface="Arial" charset="0"/>
              </a:rPr>
              <a:t>PN-IV-PB-8.1-PRE-HE-ORG-2025-0273</a:t>
            </a:r>
            <a:r>
              <a:rPr lang="ro-RO" sz="3200" b="1" dirty="0">
                <a:latin typeface="Arial" charset="0"/>
                <a:ea typeface="Arial" charset="0"/>
                <a:cs typeface="Arial" charset="0"/>
              </a:rPr>
              <a:t>).</a:t>
            </a:r>
          </a:p>
        </p:txBody>
      </p:sp>
    </p:spTree>
    <p:extLst>
      <p:ext uri="{BB962C8B-B14F-4D97-AF65-F5344CB8AC3E}">
        <p14:creationId xmlns:p14="http://schemas.microsoft.com/office/powerpoint/2010/main" val="29976580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1438</TotalTime>
  <Words>1412</Words>
  <Application>Microsoft Office PowerPoint</Application>
  <PresentationFormat>Custom</PresentationFormat>
  <Paragraphs>49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Black</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Ioana</cp:lastModifiedBy>
  <cp:revision>176</cp:revision>
  <cp:lastPrinted>2020-03-30T08:43:16Z</cp:lastPrinted>
  <dcterms:created xsi:type="dcterms:W3CDTF">2015-08-26T05:25:30Z</dcterms:created>
  <dcterms:modified xsi:type="dcterms:W3CDTF">2026-05-25T11:15:30Z</dcterms:modified>
</cp:coreProperties>
</file>